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</p:sldIdLst>
  <p:sldSz cx="9144000" cy="6858000" type="screen4x3"/>
  <p:notesSz cx="6858000" cy="9144000"/>
  <p:defaultTextStyle>
    <a:defPPr>
      <a:defRPr lang="es-C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4" d="100"/>
          <a:sy n="34" d="100"/>
        </p:scale>
        <p:origin x="78" y="7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4A3575-E7C9-46C7-9BBB-D591C5CBF236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1E8E12F2-7C6E-485A-9F68-87327D236659}">
      <dgm:prSet/>
      <dgm:spPr/>
      <dgm:t>
        <a:bodyPr/>
        <a:lstStyle/>
        <a:p>
          <a:r>
            <a:rPr lang="es-CL"/>
            <a:t>Medicinas Complementarias/Alternativas (MCA) : </a:t>
          </a:r>
          <a:endParaRPr lang="en-US"/>
        </a:p>
      </dgm:t>
    </dgm:pt>
    <dgm:pt modelId="{3C97AC17-CCB5-446C-94CB-8A77B6BDDB08}" type="parTrans" cxnId="{C39E711E-3C11-43E5-A547-9E176CC7DD40}">
      <dgm:prSet/>
      <dgm:spPr/>
      <dgm:t>
        <a:bodyPr/>
        <a:lstStyle/>
        <a:p>
          <a:endParaRPr lang="en-US"/>
        </a:p>
      </dgm:t>
    </dgm:pt>
    <dgm:pt modelId="{97DCA1F7-6118-44A9-88E1-A4EA78C97BAD}" type="sibTrans" cxnId="{C39E711E-3C11-43E5-A547-9E176CC7DD40}">
      <dgm:prSet/>
      <dgm:spPr/>
      <dgm:t>
        <a:bodyPr/>
        <a:lstStyle/>
        <a:p>
          <a:endParaRPr lang="en-US"/>
        </a:p>
      </dgm:t>
    </dgm:pt>
    <dgm:pt modelId="{0FB7B2E1-004D-48B3-88B8-2C6A4A5DA361}">
      <dgm:prSet/>
      <dgm:spPr/>
      <dgm:t>
        <a:bodyPr/>
        <a:lstStyle/>
        <a:p>
          <a:r>
            <a:rPr lang="es-CL"/>
            <a:t>“un amplio dominio de recursos de sanación que incluye todos los sistemas, modalidades, prácticas de salud, teorías y creencias que los acompañan, diferentes a aquellas intrínsecas al sistema de salud políticamente dominante de una sociedad particular en un período histórico dado”.</a:t>
          </a:r>
          <a:endParaRPr lang="en-US"/>
        </a:p>
      </dgm:t>
    </dgm:pt>
    <dgm:pt modelId="{6ECB6EF2-D845-44D0-A9FF-11DB520923AC}" type="parTrans" cxnId="{953F4B2B-E965-4E98-AEBD-F89721ACA04A}">
      <dgm:prSet/>
      <dgm:spPr/>
      <dgm:t>
        <a:bodyPr/>
        <a:lstStyle/>
        <a:p>
          <a:endParaRPr lang="en-US"/>
        </a:p>
      </dgm:t>
    </dgm:pt>
    <dgm:pt modelId="{0779AED8-6A9C-4BAB-8844-5467690B0D35}" type="sibTrans" cxnId="{953F4B2B-E965-4E98-AEBD-F89721ACA04A}">
      <dgm:prSet/>
      <dgm:spPr/>
      <dgm:t>
        <a:bodyPr/>
        <a:lstStyle/>
        <a:p>
          <a:endParaRPr lang="en-US"/>
        </a:p>
      </dgm:t>
    </dgm:pt>
    <dgm:pt modelId="{5EC7DBB9-D1F3-4694-9500-9CE89C5CE1BC}">
      <dgm:prSet/>
      <dgm:spPr/>
      <dgm:t>
        <a:bodyPr/>
        <a:lstStyle/>
        <a:p>
          <a:r>
            <a:rPr lang="es-CL"/>
            <a:t>Variado conjunto de teorías y prácticas diferentes a la medicina oficial, trasplantadas e insertas en una sociedad que “tradicionalmente” no ha practicado esa medicina.</a:t>
          </a:r>
          <a:endParaRPr lang="en-US"/>
        </a:p>
      </dgm:t>
    </dgm:pt>
    <dgm:pt modelId="{EF5B965B-265C-4B19-B9C6-715C464E9699}" type="parTrans" cxnId="{60F42AE5-8FE5-4039-87FB-2076B6F36E9E}">
      <dgm:prSet/>
      <dgm:spPr/>
      <dgm:t>
        <a:bodyPr/>
        <a:lstStyle/>
        <a:p>
          <a:endParaRPr lang="en-US"/>
        </a:p>
      </dgm:t>
    </dgm:pt>
    <dgm:pt modelId="{5C66B6C2-7950-4114-8017-795FC2C75925}" type="sibTrans" cxnId="{60F42AE5-8FE5-4039-87FB-2076B6F36E9E}">
      <dgm:prSet/>
      <dgm:spPr/>
      <dgm:t>
        <a:bodyPr/>
        <a:lstStyle/>
        <a:p>
          <a:endParaRPr lang="en-US"/>
        </a:p>
      </dgm:t>
    </dgm:pt>
    <dgm:pt modelId="{567672F8-0764-4B1C-9929-27792DEE029A}">
      <dgm:prSet/>
      <dgm:spPr/>
      <dgm:t>
        <a:bodyPr/>
        <a:lstStyle/>
        <a:p>
          <a:r>
            <a:rPr lang="es-CL" b="1"/>
            <a:t>Las medicinas de nuestros pueblos originarios (medicina tradicional) no entran en esta definición.</a:t>
          </a:r>
          <a:endParaRPr lang="en-US"/>
        </a:p>
      </dgm:t>
    </dgm:pt>
    <dgm:pt modelId="{165B0963-FD50-4F56-B256-B44AF068F1DC}" type="parTrans" cxnId="{642D0EF9-EB6F-4154-A3B4-59AFDCAE59AA}">
      <dgm:prSet/>
      <dgm:spPr/>
      <dgm:t>
        <a:bodyPr/>
        <a:lstStyle/>
        <a:p>
          <a:endParaRPr lang="en-US"/>
        </a:p>
      </dgm:t>
    </dgm:pt>
    <dgm:pt modelId="{0E7EA43B-7D62-4AFA-AD46-5BBCB6B559CA}" type="sibTrans" cxnId="{642D0EF9-EB6F-4154-A3B4-59AFDCAE59AA}">
      <dgm:prSet/>
      <dgm:spPr/>
      <dgm:t>
        <a:bodyPr/>
        <a:lstStyle/>
        <a:p>
          <a:endParaRPr lang="en-US"/>
        </a:p>
      </dgm:t>
    </dgm:pt>
    <dgm:pt modelId="{3EF9D0DF-3F05-4C50-B16D-9D2F5B0EADCD}" type="pres">
      <dgm:prSet presAssocID="{C34A3575-E7C9-46C7-9BBB-D591C5CBF236}" presName="linear" presStyleCnt="0">
        <dgm:presLayoutVars>
          <dgm:animLvl val="lvl"/>
          <dgm:resizeHandles val="exact"/>
        </dgm:presLayoutVars>
      </dgm:prSet>
      <dgm:spPr/>
    </dgm:pt>
    <dgm:pt modelId="{0BF9DCF1-ECBF-4501-A0A3-E27E6B31E6C3}" type="pres">
      <dgm:prSet presAssocID="{1E8E12F2-7C6E-485A-9F68-87327D236659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733C773F-9484-42B6-A4B8-4CBE1F239193}" type="pres">
      <dgm:prSet presAssocID="{97DCA1F7-6118-44A9-88E1-A4EA78C97BAD}" presName="spacer" presStyleCnt="0"/>
      <dgm:spPr/>
    </dgm:pt>
    <dgm:pt modelId="{26F83D8A-AE4D-4FF6-8136-2837D4ABF899}" type="pres">
      <dgm:prSet presAssocID="{0FB7B2E1-004D-48B3-88B8-2C6A4A5DA361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1F480739-08F3-483F-8978-D33B884E0390}" type="pres">
      <dgm:prSet presAssocID="{0779AED8-6A9C-4BAB-8844-5467690B0D35}" presName="spacer" presStyleCnt="0"/>
      <dgm:spPr/>
    </dgm:pt>
    <dgm:pt modelId="{C48CADF2-F2C2-4BE3-9628-ED8D513E8968}" type="pres">
      <dgm:prSet presAssocID="{5EC7DBB9-D1F3-4694-9500-9CE89C5CE1BC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FD2DC3DF-362B-45AC-8F51-C71196ADD981}" type="pres">
      <dgm:prSet presAssocID="{5C66B6C2-7950-4114-8017-795FC2C75925}" presName="spacer" presStyleCnt="0"/>
      <dgm:spPr/>
    </dgm:pt>
    <dgm:pt modelId="{41C8384F-5196-4AD4-8CBF-54CEFAE939BC}" type="pres">
      <dgm:prSet presAssocID="{567672F8-0764-4B1C-9929-27792DEE029A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C39E711E-3C11-43E5-A547-9E176CC7DD40}" srcId="{C34A3575-E7C9-46C7-9BBB-D591C5CBF236}" destId="{1E8E12F2-7C6E-485A-9F68-87327D236659}" srcOrd="0" destOrd="0" parTransId="{3C97AC17-CCB5-446C-94CB-8A77B6BDDB08}" sibTransId="{97DCA1F7-6118-44A9-88E1-A4EA78C97BAD}"/>
    <dgm:cxn modelId="{953F4B2B-E965-4E98-AEBD-F89721ACA04A}" srcId="{C34A3575-E7C9-46C7-9BBB-D591C5CBF236}" destId="{0FB7B2E1-004D-48B3-88B8-2C6A4A5DA361}" srcOrd="1" destOrd="0" parTransId="{6ECB6EF2-D845-44D0-A9FF-11DB520923AC}" sibTransId="{0779AED8-6A9C-4BAB-8844-5467690B0D35}"/>
    <dgm:cxn modelId="{4A5E122D-BA6C-4115-8CF5-C8F0F82120AE}" type="presOf" srcId="{1E8E12F2-7C6E-485A-9F68-87327D236659}" destId="{0BF9DCF1-ECBF-4501-A0A3-E27E6B31E6C3}" srcOrd="0" destOrd="0" presId="urn:microsoft.com/office/officeart/2005/8/layout/vList2"/>
    <dgm:cxn modelId="{1EBF3244-24B1-49DC-9C9A-59426D248606}" type="presOf" srcId="{567672F8-0764-4B1C-9929-27792DEE029A}" destId="{41C8384F-5196-4AD4-8CBF-54CEFAE939BC}" srcOrd="0" destOrd="0" presId="urn:microsoft.com/office/officeart/2005/8/layout/vList2"/>
    <dgm:cxn modelId="{88E5F572-6B1C-4CA4-AA8D-50EA6DD91FEE}" type="presOf" srcId="{5EC7DBB9-D1F3-4694-9500-9CE89C5CE1BC}" destId="{C48CADF2-F2C2-4BE3-9628-ED8D513E8968}" srcOrd="0" destOrd="0" presId="urn:microsoft.com/office/officeart/2005/8/layout/vList2"/>
    <dgm:cxn modelId="{703F59DE-1AF6-4DB5-98F3-65992A6429E2}" type="presOf" srcId="{0FB7B2E1-004D-48B3-88B8-2C6A4A5DA361}" destId="{26F83D8A-AE4D-4FF6-8136-2837D4ABF899}" srcOrd="0" destOrd="0" presId="urn:microsoft.com/office/officeart/2005/8/layout/vList2"/>
    <dgm:cxn modelId="{60F42AE5-8FE5-4039-87FB-2076B6F36E9E}" srcId="{C34A3575-E7C9-46C7-9BBB-D591C5CBF236}" destId="{5EC7DBB9-D1F3-4694-9500-9CE89C5CE1BC}" srcOrd="2" destOrd="0" parTransId="{EF5B965B-265C-4B19-B9C6-715C464E9699}" sibTransId="{5C66B6C2-7950-4114-8017-795FC2C75925}"/>
    <dgm:cxn modelId="{3E4531E7-DE62-43BA-B7EA-D8D74300CC91}" type="presOf" srcId="{C34A3575-E7C9-46C7-9BBB-D591C5CBF236}" destId="{3EF9D0DF-3F05-4C50-B16D-9D2F5B0EADCD}" srcOrd="0" destOrd="0" presId="urn:microsoft.com/office/officeart/2005/8/layout/vList2"/>
    <dgm:cxn modelId="{642D0EF9-EB6F-4154-A3B4-59AFDCAE59AA}" srcId="{C34A3575-E7C9-46C7-9BBB-D591C5CBF236}" destId="{567672F8-0764-4B1C-9929-27792DEE029A}" srcOrd="3" destOrd="0" parTransId="{165B0963-FD50-4F56-B256-B44AF068F1DC}" sibTransId="{0E7EA43B-7D62-4AFA-AD46-5BBCB6B559CA}"/>
    <dgm:cxn modelId="{FB29CCA9-1CDB-40D5-BED9-22E3F914957A}" type="presParOf" srcId="{3EF9D0DF-3F05-4C50-B16D-9D2F5B0EADCD}" destId="{0BF9DCF1-ECBF-4501-A0A3-E27E6B31E6C3}" srcOrd="0" destOrd="0" presId="urn:microsoft.com/office/officeart/2005/8/layout/vList2"/>
    <dgm:cxn modelId="{3C78F0D1-45EA-487B-AC5B-FE1636924C2F}" type="presParOf" srcId="{3EF9D0DF-3F05-4C50-B16D-9D2F5B0EADCD}" destId="{733C773F-9484-42B6-A4B8-4CBE1F239193}" srcOrd="1" destOrd="0" presId="urn:microsoft.com/office/officeart/2005/8/layout/vList2"/>
    <dgm:cxn modelId="{9B45E0D7-6154-4326-971B-46B103B2B1DE}" type="presParOf" srcId="{3EF9D0DF-3F05-4C50-B16D-9D2F5B0EADCD}" destId="{26F83D8A-AE4D-4FF6-8136-2837D4ABF899}" srcOrd="2" destOrd="0" presId="urn:microsoft.com/office/officeart/2005/8/layout/vList2"/>
    <dgm:cxn modelId="{BC2D3317-5E8D-4DF1-8BA0-29342AA7EC61}" type="presParOf" srcId="{3EF9D0DF-3F05-4C50-B16D-9D2F5B0EADCD}" destId="{1F480739-08F3-483F-8978-D33B884E0390}" srcOrd="3" destOrd="0" presId="urn:microsoft.com/office/officeart/2005/8/layout/vList2"/>
    <dgm:cxn modelId="{5498F002-AAD2-4E80-A8A8-282669504BC5}" type="presParOf" srcId="{3EF9D0DF-3F05-4C50-B16D-9D2F5B0EADCD}" destId="{C48CADF2-F2C2-4BE3-9628-ED8D513E8968}" srcOrd="4" destOrd="0" presId="urn:microsoft.com/office/officeart/2005/8/layout/vList2"/>
    <dgm:cxn modelId="{907427AB-A321-4ABF-AC7D-B139BE329AA3}" type="presParOf" srcId="{3EF9D0DF-3F05-4C50-B16D-9D2F5B0EADCD}" destId="{FD2DC3DF-362B-45AC-8F51-C71196ADD981}" srcOrd="5" destOrd="0" presId="urn:microsoft.com/office/officeart/2005/8/layout/vList2"/>
    <dgm:cxn modelId="{BCBEBA66-D6C4-4914-940E-EE87E2F5F9A5}" type="presParOf" srcId="{3EF9D0DF-3F05-4C50-B16D-9D2F5B0EADCD}" destId="{41C8384F-5196-4AD4-8CBF-54CEFAE939B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3B03E3-B77B-435A-A22D-574CD1F967BB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7F8AF974-E31F-46C2-A712-B4AD24E87EBD}">
      <dgm:prSet/>
      <dgm:spPr/>
      <dgm:t>
        <a:bodyPr/>
        <a:lstStyle/>
        <a:p>
          <a:pPr>
            <a:defRPr cap="all"/>
          </a:pPr>
          <a:r>
            <a:rPr lang="es-CL"/>
            <a:t>El año 2005 se dicta el Decreto Nº 42 que reglamenta el ejercicio de las prácticas médicas alternativas (complementarias) como profesiones auxiliares de la salud y las condiciones de los recintos en que estas se realizan.</a:t>
          </a:r>
          <a:endParaRPr lang="en-US"/>
        </a:p>
      </dgm:t>
    </dgm:pt>
    <dgm:pt modelId="{792B6F8C-79E8-4165-BAD6-77EFA2BDEEF5}" type="parTrans" cxnId="{9A74F96D-A57B-4547-A2ED-0573A7AA312F}">
      <dgm:prSet/>
      <dgm:spPr/>
      <dgm:t>
        <a:bodyPr/>
        <a:lstStyle/>
        <a:p>
          <a:endParaRPr lang="en-US"/>
        </a:p>
      </dgm:t>
    </dgm:pt>
    <dgm:pt modelId="{51B7E8F5-71E0-40FF-B29A-4330C838EEF8}" type="sibTrans" cxnId="{9A74F96D-A57B-4547-A2ED-0573A7AA312F}">
      <dgm:prSet/>
      <dgm:spPr/>
      <dgm:t>
        <a:bodyPr/>
        <a:lstStyle/>
        <a:p>
          <a:endParaRPr lang="en-US"/>
        </a:p>
      </dgm:t>
    </dgm:pt>
    <dgm:pt modelId="{C4156431-994C-4AA0-A976-C5B202DBD10F}">
      <dgm:prSet/>
      <dgm:spPr/>
      <dgm:t>
        <a:bodyPr/>
        <a:lstStyle/>
        <a:p>
          <a:pPr>
            <a:defRPr cap="all"/>
          </a:pPr>
          <a:r>
            <a:rPr lang="es-CL"/>
            <a:t>A partir de este reglamento marco, se ha evaluado y reconocido a la Acupuntura (Decreto Nº 123/2008) a la Homeopatía (Decreto Nº 19/2010) y a la Naturopatía (Decreto Nº 5/2013) como profesiones auxiliares de la salud.</a:t>
          </a:r>
          <a:endParaRPr lang="en-US"/>
        </a:p>
      </dgm:t>
    </dgm:pt>
    <dgm:pt modelId="{C69EE6C1-1C21-4E59-929B-72A0BD55FADD}" type="parTrans" cxnId="{E06B7C0D-217D-4479-B0EE-36E8F41519EB}">
      <dgm:prSet/>
      <dgm:spPr/>
      <dgm:t>
        <a:bodyPr/>
        <a:lstStyle/>
        <a:p>
          <a:endParaRPr lang="en-US"/>
        </a:p>
      </dgm:t>
    </dgm:pt>
    <dgm:pt modelId="{23BE3640-0EEC-4E60-A165-AED21903E032}" type="sibTrans" cxnId="{E06B7C0D-217D-4479-B0EE-36E8F41519EB}">
      <dgm:prSet/>
      <dgm:spPr/>
      <dgm:t>
        <a:bodyPr/>
        <a:lstStyle/>
        <a:p>
          <a:endParaRPr lang="en-US"/>
        </a:p>
      </dgm:t>
    </dgm:pt>
    <dgm:pt modelId="{AF851A4E-D1C3-4C1D-AD88-E3AF09AAC9E0}">
      <dgm:prSet/>
      <dgm:spPr/>
      <dgm:t>
        <a:bodyPr/>
        <a:lstStyle/>
        <a:p>
          <a:pPr>
            <a:defRPr cap="all"/>
          </a:pPr>
          <a:r>
            <a:rPr lang="es-CL"/>
            <a:t>En este mismo sentido se estudia la pertinencia de reconocer, o no, a las Terapias Florales y a la Masoterapia.</a:t>
          </a:r>
          <a:endParaRPr lang="en-US"/>
        </a:p>
      </dgm:t>
    </dgm:pt>
    <dgm:pt modelId="{A235FD48-31DB-43D1-95A7-30853071D258}" type="parTrans" cxnId="{335DC76D-10DC-4133-A554-799A10DC7FA3}">
      <dgm:prSet/>
      <dgm:spPr/>
      <dgm:t>
        <a:bodyPr/>
        <a:lstStyle/>
        <a:p>
          <a:endParaRPr lang="en-US"/>
        </a:p>
      </dgm:t>
    </dgm:pt>
    <dgm:pt modelId="{D1922163-E05C-41BB-9BD7-A86B6CD6C026}" type="sibTrans" cxnId="{335DC76D-10DC-4133-A554-799A10DC7FA3}">
      <dgm:prSet/>
      <dgm:spPr/>
      <dgm:t>
        <a:bodyPr/>
        <a:lstStyle/>
        <a:p>
          <a:endParaRPr lang="en-US"/>
        </a:p>
      </dgm:t>
    </dgm:pt>
    <dgm:pt modelId="{F4ACE02E-10CC-441D-8FF1-405285C1A00D}" type="pres">
      <dgm:prSet presAssocID="{903B03E3-B77B-435A-A22D-574CD1F967BB}" presName="root" presStyleCnt="0">
        <dgm:presLayoutVars>
          <dgm:dir/>
          <dgm:resizeHandles val="exact"/>
        </dgm:presLayoutVars>
      </dgm:prSet>
      <dgm:spPr/>
    </dgm:pt>
    <dgm:pt modelId="{69E06A88-BBD2-4F11-B2E8-1EC92EA5E7C0}" type="pres">
      <dgm:prSet presAssocID="{7F8AF974-E31F-46C2-A712-B4AD24E87EBD}" presName="compNode" presStyleCnt="0"/>
      <dgm:spPr/>
    </dgm:pt>
    <dgm:pt modelId="{0A8C62D4-C39F-433F-90E3-640B1FB54427}" type="pres">
      <dgm:prSet presAssocID="{7F8AF974-E31F-46C2-A712-B4AD24E87EBD}" presName="iconBgRect" presStyleLbl="bgShp" presStyleIdx="0" presStyleCnt="3"/>
      <dgm:spPr/>
    </dgm:pt>
    <dgm:pt modelId="{6895B084-A613-42BD-908D-56FB228749A6}" type="pres">
      <dgm:prSet presAssocID="{7F8AF974-E31F-46C2-A712-B4AD24E87EBD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tillo de juez"/>
        </a:ext>
      </dgm:extLst>
    </dgm:pt>
    <dgm:pt modelId="{0B3E2C82-46CD-468C-9F9D-813D12093980}" type="pres">
      <dgm:prSet presAssocID="{7F8AF974-E31F-46C2-A712-B4AD24E87EBD}" presName="spaceRect" presStyleCnt="0"/>
      <dgm:spPr/>
    </dgm:pt>
    <dgm:pt modelId="{C29D41A2-4322-40FF-8366-BB955AACDA8F}" type="pres">
      <dgm:prSet presAssocID="{7F8AF974-E31F-46C2-A712-B4AD24E87EBD}" presName="textRect" presStyleLbl="revTx" presStyleIdx="0" presStyleCnt="3">
        <dgm:presLayoutVars>
          <dgm:chMax val="1"/>
          <dgm:chPref val="1"/>
        </dgm:presLayoutVars>
      </dgm:prSet>
      <dgm:spPr/>
    </dgm:pt>
    <dgm:pt modelId="{90C62243-8A20-43FA-A40F-A4BBCD10A7EA}" type="pres">
      <dgm:prSet presAssocID="{51B7E8F5-71E0-40FF-B29A-4330C838EEF8}" presName="sibTrans" presStyleCnt="0"/>
      <dgm:spPr/>
    </dgm:pt>
    <dgm:pt modelId="{DDCC0757-3F19-422B-9F66-B96FA2CEBC77}" type="pres">
      <dgm:prSet presAssocID="{C4156431-994C-4AA0-A976-C5B202DBD10F}" presName="compNode" presStyleCnt="0"/>
      <dgm:spPr/>
    </dgm:pt>
    <dgm:pt modelId="{66AD7CBC-B8C2-4CDC-B2AB-1CF41E7C91D6}" type="pres">
      <dgm:prSet presAssocID="{C4156431-994C-4AA0-A976-C5B202DBD10F}" presName="iconBgRect" presStyleLbl="bgShp" presStyleIdx="1" presStyleCnt="3"/>
      <dgm:spPr/>
    </dgm:pt>
    <dgm:pt modelId="{AEB158B8-A0FE-4308-9116-9748939DA800}" type="pres">
      <dgm:prSet presAssocID="{C4156431-994C-4AA0-A976-C5B202DBD10F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édico"/>
        </a:ext>
      </dgm:extLst>
    </dgm:pt>
    <dgm:pt modelId="{9C5E1356-F1F2-4481-9567-F3D711837CA8}" type="pres">
      <dgm:prSet presAssocID="{C4156431-994C-4AA0-A976-C5B202DBD10F}" presName="spaceRect" presStyleCnt="0"/>
      <dgm:spPr/>
    </dgm:pt>
    <dgm:pt modelId="{0A2297CA-5CDC-44CC-85E7-771B1FBCA967}" type="pres">
      <dgm:prSet presAssocID="{C4156431-994C-4AA0-A976-C5B202DBD10F}" presName="textRect" presStyleLbl="revTx" presStyleIdx="1" presStyleCnt="3">
        <dgm:presLayoutVars>
          <dgm:chMax val="1"/>
          <dgm:chPref val="1"/>
        </dgm:presLayoutVars>
      </dgm:prSet>
      <dgm:spPr/>
    </dgm:pt>
    <dgm:pt modelId="{C4E4D87C-CA6D-4176-918C-4D9DB25DFD20}" type="pres">
      <dgm:prSet presAssocID="{23BE3640-0EEC-4E60-A165-AED21903E032}" presName="sibTrans" presStyleCnt="0"/>
      <dgm:spPr/>
    </dgm:pt>
    <dgm:pt modelId="{867B989F-AA5B-4640-815D-E97ECD978D27}" type="pres">
      <dgm:prSet presAssocID="{AF851A4E-D1C3-4C1D-AD88-E3AF09AAC9E0}" presName="compNode" presStyleCnt="0"/>
      <dgm:spPr/>
    </dgm:pt>
    <dgm:pt modelId="{01BD7786-47A4-40C9-AEB4-46E2F9170AB2}" type="pres">
      <dgm:prSet presAssocID="{AF851A4E-D1C3-4C1D-AD88-E3AF09AAC9E0}" presName="iconBgRect" presStyleLbl="bgShp" presStyleIdx="2" presStyleCnt="3"/>
      <dgm:spPr/>
    </dgm:pt>
    <dgm:pt modelId="{788587A0-590E-41CF-AFD7-EF38AE9FC26F}" type="pres">
      <dgm:prSet presAssocID="{AF851A4E-D1C3-4C1D-AD88-E3AF09AAC9E0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rson with Idea"/>
        </a:ext>
      </dgm:extLst>
    </dgm:pt>
    <dgm:pt modelId="{41ED47F0-8C0F-4172-B757-08BE05276FCD}" type="pres">
      <dgm:prSet presAssocID="{AF851A4E-D1C3-4C1D-AD88-E3AF09AAC9E0}" presName="spaceRect" presStyleCnt="0"/>
      <dgm:spPr/>
    </dgm:pt>
    <dgm:pt modelId="{AFBA5897-FCFD-43DB-AD84-62B28C4F68D7}" type="pres">
      <dgm:prSet presAssocID="{AF851A4E-D1C3-4C1D-AD88-E3AF09AAC9E0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FB8DB908-6559-4987-9794-8EEFC9F6CCD7}" type="presOf" srcId="{AF851A4E-D1C3-4C1D-AD88-E3AF09AAC9E0}" destId="{AFBA5897-FCFD-43DB-AD84-62B28C4F68D7}" srcOrd="0" destOrd="0" presId="urn:microsoft.com/office/officeart/2018/5/layout/IconCircleLabelList"/>
    <dgm:cxn modelId="{E06B7C0D-217D-4479-B0EE-36E8F41519EB}" srcId="{903B03E3-B77B-435A-A22D-574CD1F967BB}" destId="{C4156431-994C-4AA0-A976-C5B202DBD10F}" srcOrd="1" destOrd="0" parTransId="{C69EE6C1-1C21-4E59-929B-72A0BD55FADD}" sibTransId="{23BE3640-0EEC-4E60-A165-AED21903E032}"/>
    <dgm:cxn modelId="{C7108248-2C94-4637-B1AB-849EF1AB6A73}" type="presOf" srcId="{903B03E3-B77B-435A-A22D-574CD1F967BB}" destId="{F4ACE02E-10CC-441D-8FF1-405285C1A00D}" srcOrd="0" destOrd="0" presId="urn:microsoft.com/office/officeart/2018/5/layout/IconCircleLabelList"/>
    <dgm:cxn modelId="{335DC76D-10DC-4133-A554-799A10DC7FA3}" srcId="{903B03E3-B77B-435A-A22D-574CD1F967BB}" destId="{AF851A4E-D1C3-4C1D-AD88-E3AF09AAC9E0}" srcOrd="2" destOrd="0" parTransId="{A235FD48-31DB-43D1-95A7-30853071D258}" sibTransId="{D1922163-E05C-41BB-9BD7-A86B6CD6C026}"/>
    <dgm:cxn modelId="{9A74F96D-A57B-4547-A2ED-0573A7AA312F}" srcId="{903B03E3-B77B-435A-A22D-574CD1F967BB}" destId="{7F8AF974-E31F-46C2-A712-B4AD24E87EBD}" srcOrd="0" destOrd="0" parTransId="{792B6F8C-79E8-4165-BAD6-77EFA2BDEEF5}" sibTransId="{51B7E8F5-71E0-40FF-B29A-4330C838EEF8}"/>
    <dgm:cxn modelId="{2ED2C1D6-1B10-46AF-A569-CE0685ABA0E2}" type="presOf" srcId="{C4156431-994C-4AA0-A976-C5B202DBD10F}" destId="{0A2297CA-5CDC-44CC-85E7-771B1FBCA967}" srcOrd="0" destOrd="0" presId="urn:microsoft.com/office/officeart/2018/5/layout/IconCircleLabelList"/>
    <dgm:cxn modelId="{78087FFC-2747-48E4-AB37-1ADC7B48FA7D}" type="presOf" srcId="{7F8AF974-E31F-46C2-A712-B4AD24E87EBD}" destId="{C29D41A2-4322-40FF-8366-BB955AACDA8F}" srcOrd="0" destOrd="0" presId="urn:microsoft.com/office/officeart/2018/5/layout/IconCircleLabelList"/>
    <dgm:cxn modelId="{E3C86CF8-7730-4EF3-A1D9-6501CA383951}" type="presParOf" srcId="{F4ACE02E-10CC-441D-8FF1-405285C1A00D}" destId="{69E06A88-BBD2-4F11-B2E8-1EC92EA5E7C0}" srcOrd="0" destOrd="0" presId="urn:microsoft.com/office/officeart/2018/5/layout/IconCircleLabelList"/>
    <dgm:cxn modelId="{FFCBC1E2-F940-42FE-B9D7-431F0E6DD72C}" type="presParOf" srcId="{69E06A88-BBD2-4F11-B2E8-1EC92EA5E7C0}" destId="{0A8C62D4-C39F-433F-90E3-640B1FB54427}" srcOrd="0" destOrd="0" presId="urn:microsoft.com/office/officeart/2018/5/layout/IconCircleLabelList"/>
    <dgm:cxn modelId="{5A32CF85-E5C6-4A39-B7B2-9530CE6356AF}" type="presParOf" srcId="{69E06A88-BBD2-4F11-B2E8-1EC92EA5E7C0}" destId="{6895B084-A613-42BD-908D-56FB228749A6}" srcOrd="1" destOrd="0" presId="urn:microsoft.com/office/officeart/2018/5/layout/IconCircleLabelList"/>
    <dgm:cxn modelId="{E981C4D6-F0E1-4916-8C82-B0A2AFED6B65}" type="presParOf" srcId="{69E06A88-BBD2-4F11-B2E8-1EC92EA5E7C0}" destId="{0B3E2C82-46CD-468C-9F9D-813D12093980}" srcOrd="2" destOrd="0" presId="urn:microsoft.com/office/officeart/2018/5/layout/IconCircleLabelList"/>
    <dgm:cxn modelId="{4909FDEE-BFEC-4C2B-8AEB-8913392F2239}" type="presParOf" srcId="{69E06A88-BBD2-4F11-B2E8-1EC92EA5E7C0}" destId="{C29D41A2-4322-40FF-8366-BB955AACDA8F}" srcOrd="3" destOrd="0" presId="urn:microsoft.com/office/officeart/2018/5/layout/IconCircleLabelList"/>
    <dgm:cxn modelId="{0CA3D603-65B2-49BF-A669-FAD1A314FA70}" type="presParOf" srcId="{F4ACE02E-10CC-441D-8FF1-405285C1A00D}" destId="{90C62243-8A20-43FA-A40F-A4BBCD10A7EA}" srcOrd="1" destOrd="0" presId="urn:microsoft.com/office/officeart/2018/5/layout/IconCircleLabelList"/>
    <dgm:cxn modelId="{DD9CAAFB-4BC1-493C-8863-2EE883ED151F}" type="presParOf" srcId="{F4ACE02E-10CC-441D-8FF1-405285C1A00D}" destId="{DDCC0757-3F19-422B-9F66-B96FA2CEBC77}" srcOrd="2" destOrd="0" presId="urn:microsoft.com/office/officeart/2018/5/layout/IconCircleLabelList"/>
    <dgm:cxn modelId="{1F793BF6-7B8A-48A4-8B9F-783D4AEAC273}" type="presParOf" srcId="{DDCC0757-3F19-422B-9F66-B96FA2CEBC77}" destId="{66AD7CBC-B8C2-4CDC-B2AB-1CF41E7C91D6}" srcOrd="0" destOrd="0" presId="urn:microsoft.com/office/officeart/2018/5/layout/IconCircleLabelList"/>
    <dgm:cxn modelId="{9D872E1B-FB5D-42F1-BF33-6162CF0BFB11}" type="presParOf" srcId="{DDCC0757-3F19-422B-9F66-B96FA2CEBC77}" destId="{AEB158B8-A0FE-4308-9116-9748939DA800}" srcOrd="1" destOrd="0" presId="urn:microsoft.com/office/officeart/2018/5/layout/IconCircleLabelList"/>
    <dgm:cxn modelId="{F7C64510-F026-41E3-A8B5-DCB5F218F68E}" type="presParOf" srcId="{DDCC0757-3F19-422B-9F66-B96FA2CEBC77}" destId="{9C5E1356-F1F2-4481-9567-F3D711837CA8}" srcOrd="2" destOrd="0" presId="urn:microsoft.com/office/officeart/2018/5/layout/IconCircleLabelList"/>
    <dgm:cxn modelId="{B87CF6A2-235A-4F9A-9EF5-0FF4BDBDA7E8}" type="presParOf" srcId="{DDCC0757-3F19-422B-9F66-B96FA2CEBC77}" destId="{0A2297CA-5CDC-44CC-85E7-771B1FBCA967}" srcOrd="3" destOrd="0" presId="urn:microsoft.com/office/officeart/2018/5/layout/IconCircleLabelList"/>
    <dgm:cxn modelId="{7ACB95AC-6D53-423C-BB47-F2487A81BEC0}" type="presParOf" srcId="{F4ACE02E-10CC-441D-8FF1-405285C1A00D}" destId="{C4E4D87C-CA6D-4176-918C-4D9DB25DFD20}" srcOrd="3" destOrd="0" presId="urn:microsoft.com/office/officeart/2018/5/layout/IconCircleLabelList"/>
    <dgm:cxn modelId="{6CF03D38-8F13-44DC-A913-74D17DB929F2}" type="presParOf" srcId="{F4ACE02E-10CC-441D-8FF1-405285C1A00D}" destId="{867B989F-AA5B-4640-815D-E97ECD978D27}" srcOrd="4" destOrd="0" presId="urn:microsoft.com/office/officeart/2018/5/layout/IconCircleLabelList"/>
    <dgm:cxn modelId="{DDB43F48-94E3-4D0D-AD11-50CCCE4F2461}" type="presParOf" srcId="{867B989F-AA5B-4640-815D-E97ECD978D27}" destId="{01BD7786-47A4-40C9-AEB4-46E2F9170AB2}" srcOrd="0" destOrd="0" presId="urn:microsoft.com/office/officeart/2018/5/layout/IconCircleLabelList"/>
    <dgm:cxn modelId="{93EE6203-530D-4049-AE43-DA5D771D705A}" type="presParOf" srcId="{867B989F-AA5B-4640-815D-E97ECD978D27}" destId="{788587A0-590E-41CF-AFD7-EF38AE9FC26F}" srcOrd="1" destOrd="0" presId="urn:microsoft.com/office/officeart/2018/5/layout/IconCircleLabelList"/>
    <dgm:cxn modelId="{13B2BD37-6DCD-435A-9AEC-94DB29D6B259}" type="presParOf" srcId="{867B989F-AA5B-4640-815D-E97ECD978D27}" destId="{41ED47F0-8C0F-4172-B757-08BE05276FCD}" srcOrd="2" destOrd="0" presId="urn:microsoft.com/office/officeart/2018/5/layout/IconCircleLabelList"/>
    <dgm:cxn modelId="{5AAB949E-72F8-45EF-B858-BD36465C1656}" type="presParOf" srcId="{867B989F-AA5B-4640-815D-E97ECD978D27}" destId="{AFBA5897-FCFD-43DB-AD84-62B28C4F68D7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DA953D0-5568-4F2E-8F61-FFD19D92E37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5245C53-2DEB-4A25-9FDE-585FAD45591F}">
      <dgm:prSet/>
      <dgm:spPr/>
      <dgm:t>
        <a:bodyPr/>
        <a:lstStyle/>
        <a:p>
          <a:r>
            <a:rPr lang="es-CL" b="1"/>
            <a:t>OTORGA RECONOCIMIENTO AL NATURISMO Y REGULA A LA NATUROPATÍA COMO PROFESIÓN AUXILIAR DE LA SALUD</a:t>
          </a:r>
          <a:endParaRPr lang="en-US"/>
        </a:p>
      </dgm:t>
    </dgm:pt>
    <dgm:pt modelId="{358B3225-63E4-4E3F-B86A-D56561F63C73}" type="parTrans" cxnId="{5278FA11-23BE-4084-A12A-AD875D7D1D4A}">
      <dgm:prSet/>
      <dgm:spPr/>
      <dgm:t>
        <a:bodyPr/>
        <a:lstStyle/>
        <a:p>
          <a:endParaRPr lang="en-US"/>
        </a:p>
      </dgm:t>
    </dgm:pt>
    <dgm:pt modelId="{C56435F4-7A93-4886-8E89-D1E2DFACE586}" type="sibTrans" cxnId="{5278FA11-23BE-4084-A12A-AD875D7D1D4A}">
      <dgm:prSet/>
      <dgm:spPr/>
      <dgm:t>
        <a:bodyPr/>
        <a:lstStyle/>
        <a:p>
          <a:endParaRPr lang="en-US"/>
        </a:p>
      </dgm:t>
    </dgm:pt>
    <dgm:pt modelId="{59A4245D-AFF7-4B76-B197-51CFA9508C82}">
      <dgm:prSet/>
      <dgm:spPr/>
      <dgm:t>
        <a:bodyPr/>
        <a:lstStyle/>
        <a:p>
          <a:r>
            <a:rPr lang="es-CL" b="1"/>
            <a:t>Publicado en el Diario Oficial de 08.06.13</a:t>
          </a:r>
          <a:endParaRPr lang="en-US"/>
        </a:p>
      </dgm:t>
    </dgm:pt>
    <dgm:pt modelId="{B40D28E8-D34E-4FF2-9E79-F42457BA769A}" type="parTrans" cxnId="{43E69AAC-27EE-4710-966D-50631CA88445}">
      <dgm:prSet/>
      <dgm:spPr/>
      <dgm:t>
        <a:bodyPr/>
        <a:lstStyle/>
        <a:p>
          <a:endParaRPr lang="en-US"/>
        </a:p>
      </dgm:t>
    </dgm:pt>
    <dgm:pt modelId="{59CF025A-BE49-48EA-9E0D-D0E2054F1AC7}" type="sibTrans" cxnId="{43E69AAC-27EE-4710-966D-50631CA88445}">
      <dgm:prSet/>
      <dgm:spPr/>
      <dgm:t>
        <a:bodyPr/>
        <a:lstStyle/>
        <a:p>
          <a:endParaRPr lang="en-US"/>
        </a:p>
      </dgm:t>
    </dgm:pt>
    <dgm:pt modelId="{92EE304E-34AE-47A4-B2C3-1CD7A47F9031}">
      <dgm:prSet/>
      <dgm:spPr/>
      <dgm:t>
        <a:bodyPr/>
        <a:lstStyle/>
        <a:p>
          <a:r>
            <a:rPr lang="es-CL" b="1"/>
            <a:t>Santiago, 10 de febrero de 2012.-</a:t>
          </a:r>
          <a:endParaRPr lang="en-US"/>
        </a:p>
      </dgm:t>
    </dgm:pt>
    <dgm:pt modelId="{01C75A49-8C48-45A7-8FC6-4302D943A62C}" type="parTrans" cxnId="{4474104B-3523-4848-A213-2D6CEB370C39}">
      <dgm:prSet/>
      <dgm:spPr/>
      <dgm:t>
        <a:bodyPr/>
        <a:lstStyle/>
        <a:p>
          <a:endParaRPr lang="en-US"/>
        </a:p>
      </dgm:t>
    </dgm:pt>
    <dgm:pt modelId="{A1631AFA-F26E-4C77-B06B-C3138885073F}" type="sibTrans" cxnId="{4474104B-3523-4848-A213-2D6CEB370C39}">
      <dgm:prSet/>
      <dgm:spPr/>
      <dgm:t>
        <a:bodyPr/>
        <a:lstStyle/>
        <a:p>
          <a:endParaRPr lang="en-US"/>
        </a:p>
      </dgm:t>
    </dgm:pt>
    <dgm:pt modelId="{F19AFA8E-C17E-43AF-9E99-38FBA1908CE5}" type="pres">
      <dgm:prSet presAssocID="{2DA953D0-5568-4F2E-8F61-FFD19D92E378}" presName="linear" presStyleCnt="0">
        <dgm:presLayoutVars>
          <dgm:animLvl val="lvl"/>
          <dgm:resizeHandles val="exact"/>
        </dgm:presLayoutVars>
      </dgm:prSet>
      <dgm:spPr/>
    </dgm:pt>
    <dgm:pt modelId="{395B33D6-366C-423C-9C59-74336892082A}" type="pres">
      <dgm:prSet presAssocID="{F5245C53-2DEB-4A25-9FDE-585FAD45591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3B1581E-07DA-4FC3-ABAC-EE6DD3CD9AD8}" type="pres">
      <dgm:prSet presAssocID="{C56435F4-7A93-4886-8E89-D1E2DFACE586}" presName="spacer" presStyleCnt="0"/>
      <dgm:spPr/>
    </dgm:pt>
    <dgm:pt modelId="{08BEC35B-D5E4-4B2C-BDB0-757EDE02869F}" type="pres">
      <dgm:prSet presAssocID="{59A4245D-AFF7-4B76-B197-51CFA9508C8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A85F857-D77E-41B5-B9C7-EC3C060A8EC4}" type="pres">
      <dgm:prSet presAssocID="{59CF025A-BE49-48EA-9E0D-D0E2054F1AC7}" presName="spacer" presStyleCnt="0"/>
      <dgm:spPr/>
    </dgm:pt>
    <dgm:pt modelId="{9CC99EA4-8451-4A9D-8C70-ED8CE8F6DE0F}" type="pres">
      <dgm:prSet presAssocID="{92EE304E-34AE-47A4-B2C3-1CD7A47F9031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DBCCD50B-8929-469D-8DD5-E7CE27832540}" type="presOf" srcId="{92EE304E-34AE-47A4-B2C3-1CD7A47F9031}" destId="{9CC99EA4-8451-4A9D-8C70-ED8CE8F6DE0F}" srcOrd="0" destOrd="0" presId="urn:microsoft.com/office/officeart/2005/8/layout/vList2"/>
    <dgm:cxn modelId="{5278FA11-23BE-4084-A12A-AD875D7D1D4A}" srcId="{2DA953D0-5568-4F2E-8F61-FFD19D92E378}" destId="{F5245C53-2DEB-4A25-9FDE-585FAD45591F}" srcOrd="0" destOrd="0" parTransId="{358B3225-63E4-4E3F-B86A-D56561F63C73}" sibTransId="{C56435F4-7A93-4886-8E89-D1E2DFACE586}"/>
    <dgm:cxn modelId="{7F92465E-B832-4FB7-96CE-6D7FCD224DCC}" type="presOf" srcId="{59A4245D-AFF7-4B76-B197-51CFA9508C82}" destId="{08BEC35B-D5E4-4B2C-BDB0-757EDE02869F}" srcOrd="0" destOrd="0" presId="urn:microsoft.com/office/officeart/2005/8/layout/vList2"/>
    <dgm:cxn modelId="{4474104B-3523-4848-A213-2D6CEB370C39}" srcId="{2DA953D0-5568-4F2E-8F61-FFD19D92E378}" destId="{92EE304E-34AE-47A4-B2C3-1CD7A47F9031}" srcOrd="2" destOrd="0" parTransId="{01C75A49-8C48-45A7-8FC6-4302D943A62C}" sibTransId="{A1631AFA-F26E-4C77-B06B-C3138885073F}"/>
    <dgm:cxn modelId="{E93E3E7F-28CF-4CBD-A4DC-6AD2CD379D6D}" type="presOf" srcId="{F5245C53-2DEB-4A25-9FDE-585FAD45591F}" destId="{395B33D6-366C-423C-9C59-74336892082A}" srcOrd="0" destOrd="0" presId="urn:microsoft.com/office/officeart/2005/8/layout/vList2"/>
    <dgm:cxn modelId="{43E69AAC-27EE-4710-966D-50631CA88445}" srcId="{2DA953D0-5568-4F2E-8F61-FFD19D92E378}" destId="{59A4245D-AFF7-4B76-B197-51CFA9508C82}" srcOrd="1" destOrd="0" parTransId="{B40D28E8-D34E-4FF2-9E79-F42457BA769A}" sibTransId="{59CF025A-BE49-48EA-9E0D-D0E2054F1AC7}"/>
    <dgm:cxn modelId="{481564C4-FD82-41EF-929F-F44EDAAA2887}" type="presOf" srcId="{2DA953D0-5568-4F2E-8F61-FFD19D92E378}" destId="{F19AFA8E-C17E-43AF-9E99-38FBA1908CE5}" srcOrd="0" destOrd="0" presId="urn:microsoft.com/office/officeart/2005/8/layout/vList2"/>
    <dgm:cxn modelId="{27349651-1C51-4865-9A47-4FC723FAF404}" type="presParOf" srcId="{F19AFA8E-C17E-43AF-9E99-38FBA1908CE5}" destId="{395B33D6-366C-423C-9C59-74336892082A}" srcOrd="0" destOrd="0" presId="urn:microsoft.com/office/officeart/2005/8/layout/vList2"/>
    <dgm:cxn modelId="{47AC5727-0AE7-4C59-BE19-CAD14416E2E8}" type="presParOf" srcId="{F19AFA8E-C17E-43AF-9E99-38FBA1908CE5}" destId="{23B1581E-07DA-4FC3-ABAC-EE6DD3CD9AD8}" srcOrd="1" destOrd="0" presId="urn:microsoft.com/office/officeart/2005/8/layout/vList2"/>
    <dgm:cxn modelId="{7A1E7385-D563-48F3-8458-9E1FB4048BCC}" type="presParOf" srcId="{F19AFA8E-C17E-43AF-9E99-38FBA1908CE5}" destId="{08BEC35B-D5E4-4B2C-BDB0-757EDE02869F}" srcOrd="2" destOrd="0" presId="urn:microsoft.com/office/officeart/2005/8/layout/vList2"/>
    <dgm:cxn modelId="{7D036A6D-6D57-4E5F-B9A5-0AF24AB6879C}" type="presParOf" srcId="{F19AFA8E-C17E-43AF-9E99-38FBA1908CE5}" destId="{5A85F857-D77E-41B5-B9C7-EC3C060A8EC4}" srcOrd="3" destOrd="0" presId="urn:microsoft.com/office/officeart/2005/8/layout/vList2"/>
    <dgm:cxn modelId="{5842F4AF-38E1-485C-AF3D-B5D358EC8018}" type="presParOf" srcId="{F19AFA8E-C17E-43AF-9E99-38FBA1908CE5}" destId="{9CC99EA4-8451-4A9D-8C70-ED8CE8F6DE0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7917935-F940-40FE-986E-7C498D2E093F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1B608239-1F0C-40CF-A494-9635B1D117CC}">
      <dgm:prSet/>
      <dgm:spPr/>
      <dgm:t>
        <a:bodyPr/>
        <a:lstStyle/>
        <a:p>
          <a:r>
            <a:rPr lang="es-MX"/>
            <a:t>1º.- Que la Naturopatía, propia del Naturismo, constituye una práctica médica alternativa o complementaria de la medicina oficial, que ha sido acogida por los habitantes de este país, siendo su utilización de amplio reconocimiento nacional e internacional.</a:t>
          </a:r>
          <a:endParaRPr lang="en-US"/>
        </a:p>
      </dgm:t>
    </dgm:pt>
    <dgm:pt modelId="{FB51EC84-94FD-4388-B73C-5DC8FB002100}" type="parTrans" cxnId="{077CB392-CCB1-4A99-805F-D87F6B43D04D}">
      <dgm:prSet/>
      <dgm:spPr/>
      <dgm:t>
        <a:bodyPr/>
        <a:lstStyle/>
        <a:p>
          <a:endParaRPr lang="en-US"/>
        </a:p>
      </dgm:t>
    </dgm:pt>
    <dgm:pt modelId="{55FB6E5B-B4B4-4C5A-8386-85B5B45D6746}" type="sibTrans" cxnId="{077CB392-CCB1-4A99-805F-D87F6B43D04D}">
      <dgm:prSet/>
      <dgm:spPr/>
      <dgm:t>
        <a:bodyPr/>
        <a:lstStyle/>
        <a:p>
          <a:endParaRPr lang="en-US"/>
        </a:p>
      </dgm:t>
    </dgm:pt>
    <dgm:pt modelId="{0ED11B5B-F2BD-4D4C-AFB5-1AEFC2A3960E}">
      <dgm:prSet/>
      <dgm:spPr/>
      <dgm:t>
        <a:bodyPr/>
        <a:lstStyle/>
        <a:p>
          <a:r>
            <a:rPr lang="es-MX"/>
            <a:t>2º.- Que es conveniente regular el ejercicio de la Naturopatía, en cuanto a los requisitos de conocimiento e idoneidad que deben poseer quienes la desempeñan, así como las actividades y procedimientos que pueden llevar a cabo, con miras a prevenir riesgos a la salud de quienes concurren a recibir estas atenciones.</a:t>
          </a:r>
          <a:endParaRPr lang="en-US"/>
        </a:p>
      </dgm:t>
    </dgm:pt>
    <dgm:pt modelId="{B126D996-48C0-4735-9C6B-F1CEEA52F215}" type="parTrans" cxnId="{D109010A-FF3D-4FB7-91A8-78D5C8B928CE}">
      <dgm:prSet/>
      <dgm:spPr/>
      <dgm:t>
        <a:bodyPr/>
        <a:lstStyle/>
        <a:p>
          <a:endParaRPr lang="en-US"/>
        </a:p>
      </dgm:t>
    </dgm:pt>
    <dgm:pt modelId="{7C7AD9FD-EEAF-4C94-841D-51330D995382}" type="sibTrans" cxnId="{D109010A-FF3D-4FB7-91A8-78D5C8B928CE}">
      <dgm:prSet/>
      <dgm:spPr/>
      <dgm:t>
        <a:bodyPr/>
        <a:lstStyle/>
        <a:p>
          <a:endParaRPr lang="en-US"/>
        </a:p>
      </dgm:t>
    </dgm:pt>
    <dgm:pt modelId="{0B0EE746-8F0E-4EDD-8C4A-27A5F9C30E5A}" type="pres">
      <dgm:prSet presAssocID="{F7917935-F940-40FE-986E-7C498D2E093F}" presName="linear" presStyleCnt="0">
        <dgm:presLayoutVars>
          <dgm:animLvl val="lvl"/>
          <dgm:resizeHandles val="exact"/>
        </dgm:presLayoutVars>
      </dgm:prSet>
      <dgm:spPr/>
    </dgm:pt>
    <dgm:pt modelId="{78922149-343F-404C-AC72-B813067BD2EE}" type="pres">
      <dgm:prSet presAssocID="{1B608239-1F0C-40CF-A494-9635B1D117CC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F20AA37E-0CE8-4331-A1A2-456F6CA78B81}" type="pres">
      <dgm:prSet presAssocID="{55FB6E5B-B4B4-4C5A-8386-85B5B45D6746}" presName="spacer" presStyleCnt="0"/>
      <dgm:spPr/>
    </dgm:pt>
    <dgm:pt modelId="{665FA3DE-A4B9-4A76-B6C4-1F6A7CEAAEC0}" type="pres">
      <dgm:prSet presAssocID="{0ED11B5B-F2BD-4D4C-AFB5-1AEFC2A3960E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D109010A-FF3D-4FB7-91A8-78D5C8B928CE}" srcId="{F7917935-F940-40FE-986E-7C498D2E093F}" destId="{0ED11B5B-F2BD-4D4C-AFB5-1AEFC2A3960E}" srcOrd="1" destOrd="0" parTransId="{B126D996-48C0-4735-9C6B-F1CEEA52F215}" sibTransId="{7C7AD9FD-EEAF-4C94-841D-51330D995382}"/>
    <dgm:cxn modelId="{F45E484F-FD23-402C-B705-976E8196D0DF}" type="presOf" srcId="{F7917935-F940-40FE-986E-7C498D2E093F}" destId="{0B0EE746-8F0E-4EDD-8C4A-27A5F9C30E5A}" srcOrd="0" destOrd="0" presId="urn:microsoft.com/office/officeart/2005/8/layout/vList2"/>
    <dgm:cxn modelId="{42BDA28D-96D0-4FCE-B2F2-55AB7223EB15}" type="presOf" srcId="{1B608239-1F0C-40CF-A494-9635B1D117CC}" destId="{78922149-343F-404C-AC72-B813067BD2EE}" srcOrd="0" destOrd="0" presId="urn:microsoft.com/office/officeart/2005/8/layout/vList2"/>
    <dgm:cxn modelId="{077CB392-CCB1-4A99-805F-D87F6B43D04D}" srcId="{F7917935-F940-40FE-986E-7C498D2E093F}" destId="{1B608239-1F0C-40CF-A494-9635B1D117CC}" srcOrd="0" destOrd="0" parTransId="{FB51EC84-94FD-4388-B73C-5DC8FB002100}" sibTransId="{55FB6E5B-B4B4-4C5A-8386-85B5B45D6746}"/>
    <dgm:cxn modelId="{BEEF1CB6-2EE6-4C8A-A8E0-64A272866873}" type="presOf" srcId="{0ED11B5B-F2BD-4D4C-AFB5-1AEFC2A3960E}" destId="{665FA3DE-A4B9-4A76-B6C4-1F6A7CEAAEC0}" srcOrd="0" destOrd="0" presId="urn:microsoft.com/office/officeart/2005/8/layout/vList2"/>
    <dgm:cxn modelId="{C50F3F6B-0A29-4C51-8A3C-A76F5FBC0783}" type="presParOf" srcId="{0B0EE746-8F0E-4EDD-8C4A-27A5F9C30E5A}" destId="{78922149-343F-404C-AC72-B813067BD2EE}" srcOrd="0" destOrd="0" presId="urn:microsoft.com/office/officeart/2005/8/layout/vList2"/>
    <dgm:cxn modelId="{B5120302-0AE0-4294-9678-B34438695AB8}" type="presParOf" srcId="{0B0EE746-8F0E-4EDD-8C4A-27A5F9C30E5A}" destId="{F20AA37E-0CE8-4331-A1A2-456F6CA78B81}" srcOrd="1" destOrd="0" presId="urn:microsoft.com/office/officeart/2005/8/layout/vList2"/>
    <dgm:cxn modelId="{30EC9C0E-6BAF-4E77-9404-F4677408D8E8}" type="presParOf" srcId="{0B0EE746-8F0E-4EDD-8C4A-27A5F9C30E5A}" destId="{665FA3DE-A4B9-4A76-B6C4-1F6A7CEAAEC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F9DCF1-ECBF-4501-A0A3-E27E6B31E6C3}">
      <dsp:nvSpPr>
        <dsp:cNvPr id="0" name=""/>
        <dsp:cNvSpPr/>
      </dsp:nvSpPr>
      <dsp:spPr>
        <a:xfrm>
          <a:off x="0" y="53791"/>
          <a:ext cx="5000124" cy="1304184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500" kern="1200"/>
            <a:t>Medicinas Complementarias/Alternativas (MCA) : </a:t>
          </a:r>
          <a:endParaRPr lang="en-US" sz="1500" kern="1200"/>
        </a:p>
      </dsp:txBody>
      <dsp:txXfrm>
        <a:off x="63665" y="117456"/>
        <a:ext cx="4872794" cy="1176854"/>
      </dsp:txXfrm>
    </dsp:sp>
    <dsp:sp modelId="{26F83D8A-AE4D-4FF6-8136-2837D4ABF899}">
      <dsp:nvSpPr>
        <dsp:cNvPr id="0" name=""/>
        <dsp:cNvSpPr/>
      </dsp:nvSpPr>
      <dsp:spPr>
        <a:xfrm>
          <a:off x="0" y="1401175"/>
          <a:ext cx="5000124" cy="1304184"/>
        </a:xfrm>
        <a:prstGeom prst="roundRect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500" kern="1200"/>
            <a:t>“un amplio dominio de recursos de sanación que incluye todos los sistemas, modalidades, prácticas de salud, teorías y creencias que los acompañan, diferentes a aquellas intrínsecas al sistema de salud políticamente dominante de una sociedad particular en un período histórico dado”.</a:t>
          </a:r>
          <a:endParaRPr lang="en-US" sz="1500" kern="1200"/>
        </a:p>
      </dsp:txBody>
      <dsp:txXfrm>
        <a:off x="63665" y="1464840"/>
        <a:ext cx="4872794" cy="1176854"/>
      </dsp:txXfrm>
    </dsp:sp>
    <dsp:sp modelId="{C48CADF2-F2C2-4BE3-9628-ED8D513E8968}">
      <dsp:nvSpPr>
        <dsp:cNvPr id="0" name=""/>
        <dsp:cNvSpPr/>
      </dsp:nvSpPr>
      <dsp:spPr>
        <a:xfrm>
          <a:off x="0" y="2748559"/>
          <a:ext cx="5000124" cy="1304184"/>
        </a:xfrm>
        <a:prstGeom prst="roundRect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500" kern="1200"/>
            <a:t>Variado conjunto de teorías y prácticas diferentes a la medicina oficial, trasplantadas e insertas en una sociedad que “tradicionalmente” no ha practicado esa medicina.</a:t>
          </a:r>
          <a:endParaRPr lang="en-US" sz="1500" kern="1200"/>
        </a:p>
      </dsp:txBody>
      <dsp:txXfrm>
        <a:off x="63665" y="2812224"/>
        <a:ext cx="4872794" cy="1176854"/>
      </dsp:txXfrm>
    </dsp:sp>
    <dsp:sp modelId="{41C8384F-5196-4AD4-8CBF-54CEFAE939BC}">
      <dsp:nvSpPr>
        <dsp:cNvPr id="0" name=""/>
        <dsp:cNvSpPr/>
      </dsp:nvSpPr>
      <dsp:spPr>
        <a:xfrm>
          <a:off x="0" y="4095944"/>
          <a:ext cx="5000124" cy="1304184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500" b="1" kern="1200"/>
            <a:t>Las medicinas de nuestros pueblos originarios (medicina tradicional) no entran en esta definición.</a:t>
          </a:r>
          <a:endParaRPr lang="en-US" sz="1500" kern="1200"/>
        </a:p>
      </dsp:txBody>
      <dsp:txXfrm>
        <a:off x="63665" y="4159609"/>
        <a:ext cx="4872794" cy="11768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8C62D4-C39F-433F-90E3-640B1FB54427}">
      <dsp:nvSpPr>
        <dsp:cNvPr id="0" name=""/>
        <dsp:cNvSpPr/>
      </dsp:nvSpPr>
      <dsp:spPr>
        <a:xfrm>
          <a:off x="518185" y="588902"/>
          <a:ext cx="1475437" cy="147543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95B084-A613-42BD-908D-56FB228749A6}">
      <dsp:nvSpPr>
        <dsp:cNvPr id="0" name=""/>
        <dsp:cNvSpPr/>
      </dsp:nvSpPr>
      <dsp:spPr>
        <a:xfrm>
          <a:off x="832623" y="903340"/>
          <a:ext cx="846562" cy="8465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9D41A2-4322-40FF-8366-BB955AACDA8F}">
      <dsp:nvSpPr>
        <dsp:cNvPr id="0" name=""/>
        <dsp:cNvSpPr/>
      </dsp:nvSpPr>
      <dsp:spPr>
        <a:xfrm>
          <a:off x="46529" y="2523902"/>
          <a:ext cx="2418750" cy="108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CL" sz="1100" kern="1200"/>
            <a:t>El año 2005 se dicta el Decreto Nº 42 que reglamenta el ejercicio de las prácticas médicas alternativas (complementarias) como profesiones auxiliares de la salud y las condiciones de los recintos en que estas se realizan.</a:t>
          </a:r>
          <a:endParaRPr lang="en-US" sz="1100" kern="1200"/>
        </a:p>
      </dsp:txBody>
      <dsp:txXfrm>
        <a:off x="46529" y="2523902"/>
        <a:ext cx="2418750" cy="1080000"/>
      </dsp:txXfrm>
    </dsp:sp>
    <dsp:sp modelId="{66AD7CBC-B8C2-4CDC-B2AB-1CF41E7C91D6}">
      <dsp:nvSpPr>
        <dsp:cNvPr id="0" name=""/>
        <dsp:cNvSpPr/>
      </dsp:nvSpPr>
      <dsp:spPr>
        <a:xfrm>
          <a:off x="3360216" y="588902"/>
          <a:ext cx="1475437" cy="147543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B158B8-A0FE-4308-9116-9748939DA800}">
      <dsp:nvSpPr>
        <dsp:cNvPr id="0" name=""/>
        <dsp:cNvSpPr/>
      </dsp:nvSpPr>
      <dsp:spPr>
        <a:xfrm>
          <a:off x="3674654" y="903340"/>
          <a:ext cx="846562" cy="8465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2297CA-5CDC-44CC-85E7-771B1FBCA967}">
      <dsp:nvSpPr>
        <dsp:cNvPr id="0" name=""/>
        <dsp:cNvSpPr/>
      </dsp:nvSpPr>
      <dsp:spPr>
        <a:xfrm>
          <a:off x="2888560" y="2523902"/>
          <a:ext cx="2418750" cy="108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CL" sz="1100" kern="1200"/>
            <a:t>A partir de este reglamento marco, se ha evaluado y reconocido a la Acupuntura (Decreto Nº 123/2008) a la Homeopatía (Decreto Nº 19/2010) y a la Naturopatía (Decreto Nº 5/2013) como profesiones auxiliares de la salud.</a:t>
          </a:r>
          <a:endParaRPr lang="en-US" sz="1100" kern="1200"/>
        </a:p>
      </dsp:txBody>
      <dsp:txXfrm>
        <a:off x="2888560" y="2523902"/>
        <a:ext cx="2418750" cy="1080000"/>
      </dsp:txXfrm>
    </dsp:sp>
    <dsp:sp modelId="{01BD7786-47A4-40C9-AEB4-46E2F9170AB2}">
      <dsp:nvSpPr>
        <dsp:cNvPr id="0" name=""/>
        <dsp:cNvSpPr/>
      </dsp:nvSpPr>
      <dsp:spPr>
        <a:xfrm>
          <a:off x="6202248" y="588902"/>
          <a:ext cx="1475437" cy="147543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8587A0-590E-41CF-AFD7-EF38AE9FC26F}">
      <dsp:nvSpPr>
        <dsp:cNvPr id="0" name=""/>
        <dsp:cNvSpPr/>
      </dsp:nvSpPr>
      <dsp:spPr>
        <a:xfrm>
          <a:off x="6516685" y="903340"/>
          <a:ext cx="846562" cy="84656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BA5897-FCFD-43DB-AD84-62B28C4F68D7}">
      <dsp:nvSpPr>
        <dsp:cNvPr id="0" name=""/>
        <dsp:cNvSpPr/>
      </dsp:nvSpPr>
      <dsp:spPr>
        <a:xfrm>
          <a:off x="5730591" y="2523902"/>
          <a:ext cx="2418750" cy="108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CL" sz="1100" kern="1200"/>
            <a:t>En este mismo sentido se estudia la pertinencia de reconocer, o no, a las Terapias Florales y a la Masoterapia.</a:t>
          </a:r>
          <a:endParaRPr lang="en-US" sz="1100" kern="1200"/>
        </a:p>
      </dsp:txBody>
      <dsp:txXfrm>
        <a:off x="5730591" y="2523902"/>
        <a:ext cx="2418750" cy="108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5B33D6-366C-423C-9C59-74336892082A}">
      <dsp:nvSpPr>
        <dsp:cNvPr id="0" name=""/>
        <dsp:cNvSpPr/>
      </dsp:nvSpPr>
      <dsp:spPr>
        <a:xfrm>
          <a:off x="0" y="43491"/>
          <a:ext cx="6257925" cy="14297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600" b="1" kern="1200"/>
            <a:t>OTORGA RECONOCIMIENTO AL NATURISMO Y REGULA A LA NATUROPATÍA COMO PROFESIÓN AUXILIAR DE LA SALUD</a:t>
          </a:r>
          <a:endParaRPr lang="en-US" sz="2600" kern="1200"/>
        </a:p>
      </dsp:txBody>
      <dsp:txXfrm>
        <a:off x="69794" y="113285"/>
        <a:ext cx="6118337" cy="1290152"/>
      </dsp:txXfrm>
    </dsp:sp>
    <dsp:sp modelId="{08BEC35B-D5E4-4B2C-BDB0-757EDE02869F}">
      <dsp:nvSpPr>
        <dsp:cNvPr id="0" name=""/>
        <dsp:cNvSpPr/>
      </dsp:nvSpPr>
      <dsp:spPr>
        <a:xfrm>
          <a:off x="0" y="1548111"/>
          <a:ext cx="6257925" cy="14297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600" b="1" kern="1200"/>
            <a:t>Publicado en el Diario Oficial de 08.06.13</a:t>
          </a:r>
          <a:endParaRPr lang="en-US" sz="2600" kern="1200"/>
        </a:p>
      </dsp:txBody>
      <dsp:txXfrm>
        <a:off x="69794" y="1617905"/>
        <a:ext cx="6118337" cy="1290152"/>
      </dsp:txXfrm>
    </dsp:sp>
    <dsp:sp modelId="{9CC99EA4-8451-4A9D-8C70-ED8CE8F6DE0F}">
      <dsp:nvSpPr>
        <dsp:cNvPr id="0" name=""/>
        <dsp:cNvSpPr/>
      </dsp:nvSpPr>
      <dsp:spPr>
        <a:xfrm>
          <a:off x="0" y="3052731"/>
          <a:ext cx="6257925" cy="14297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600" b="1" kern="1200"/>
            <a:t>Santiago, 10 de febrero de 2012.-</a:t>
          </a:r>
          <a:endParaRPr lang="en-US" sz="2600" kern="1200"/>
        </a:p>
      </dsp:txBody>
      <dsp:txXfrm>
        <a:off x="69794" y="3122525"/>
        <a:ext cx="6118337" cy="129015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922149-343F-404C-AC72-B813067BD2EE}">
      <dsp:nvSpPr>
        <dsp:cNvPr id="0" name=""/>
        <dsp:cNvSpPr/>
      </dsp:nvSpPr>
      <dsp:spPr>
        <a:xfrm>
          <a:off x="0" y="62692"/>
          <a:ext cx="8195871" cy="200059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300" kern="1200"/>
            <a:t>1º.- Que la Naturopatía, propia del Naturismo, constituye una práctica médica alternativa o complementaria de la medicina oficial, que ha sido acogida por los habitantes de este país, siendo su utilización de amplio reconocimiento nacional e internacional.</a:t>
          </a:r>
          <a:endParaRPr lang="en-US" sz="2300" kern="1200"/>
        </a:p>
      </dsp:txBody>
      <dsp:txXfrm>
        <a:off x="97661" y="160353"/>
        <a:ext cx="8000549" cy="1805268"/>
      </dsp:txXfrm>
    </dsp:sp>
    <dsp:sp modelId="{665FA3DE-A4B9-4A76-B6C4-1F6A7CEAAEC0}">
      <dsp:nvSpPr>
        <dsp:cNvPr id="0" name=""/>
        <dsp:cNvSpPr/>
      </dsp:nvSpPr>
      <dsp:spPr>
        <a:xfrm>
          <a:off x="0" y="2129522"/>
          <a:ext cx="8195871" cy="200059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300" kern="1200"/>
            <a:t>2º.- Que es conveniente regular el ejercicio de la Naturopatía, en cuanto a los requisitos de conocimiento e idoneidad que deben poseer quienes la desempeñan, así como las actividades y procedimientos que pueden llevar a cabo, con miras a prevenir riesgos a la salud de quienes concurren a recibir estas atenciones.</a:t>
          </a:r>
          <a:endParaRPr lang="en-US" sz="2300" kern="1200"/>
        </a:p>
      </dsp:txBody>
      <dsp:txXfrm>
        <a:off x="97661" y="2227183"/>
        <a:ext cx="8000549" cy="18052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F0634E00-F1A9-41C1-BB32-9E3E881711F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F382B52-BEA0-4EE4-8FB1-3FE50D137DA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24F1AD76-D699-4ED7-B12F-59B920D8EABC}" type="datetimeFigureOut">
              <a:rPr lang="es-MX"/>
              <a:pPr>
                <a:defRPr/>
              </a:pPr>
              <a:t>06/08/2022</a:t>
            </a:fld>
            <a:endParaRPr lang="es-MX"/>
          </a:p>
        </p:txBody>
      </p:sp>
      <p:sp>
        <p:nvSpPr>
          <p:cNvPr id="4" name="Marcador de imagen de diapositiva 3">
            <a:extLst>
              <a:ext uri="{FF2B5EF4-FFF2-40B4-BE49-F238E27FC236}">
                <a16:creationId xmlns:a16="http://schemas.microsoft.com/office/drawing/2014/main" id="{246EDDE6-0219-4CAE-A58C-A1DE29B0F46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MX" noProof="0"/>
          </a:p>
        </p:txBody>
      </p:sp>
      <p:sp>
        <p:nvSpPr>
          <p:cNvPr id="5" name="Marcador de notas 4">
            <a:extLst>
              <a:ext uri="{FF2B5EF4-FFF2-40B4-BE49-F238E27FC236}">
                <a16:creationId xmlns:a16="http://schemas.microsoft.com/office/drawing/2014/main" id="{9638F282-6BB1-4259-A456-3C4CAC90FB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/>
              <a:t>Haga clic para modificar los estilos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s-MX" noProof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7583F4D-CCA2-45AC-8AE8-2BFFDEDB2F9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D557079-AFF3-4310-AA8E-40A86665E8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9DA93418-1A5A-44D3-A1E9-278F603420D0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AB5B5242-1F51-40E2-971E-E123E0DAA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644F3-8FB9-4FE2-9641-9EC89B5F64BA}" type="datetimeFigureOut">
              <a:rPr lang="es-CL"/>
              <a:pPr>
                <a:defRPr/>
              </a:pPr>
              <a:t>06-08-2022</a:t>
            </a:fld>
            <a:endParaRPr lang="es-CL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59BDB8BB-5B1A-4F43-94E5-5F5349F92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183234BC-3052-4DCF-8B95-9E8BBCBB9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BF01E-97FF-448E-8137-6C09B488149E}" type="slidenum">
              <a:rPr lang="es-CL" altLang="es-MX"/>
              <a:pPr>
                <a:defRPr/>
              </a:pPr>
              <a:t>‹Nº›</a:t>
            </a:fld>
            <a:endParaRPr lang="es-CL" altLang="es-MX"/>
          </a:p>
        </p:txBody>
      </p:sp>
    </p:spTree>
    <p:extLst>
      <p:ext uri="{BB962C8B-B14F-4D97-AF65-F5344CB8AC3E}">
        <p14:creationId xmlns:p14="http://schemas.microsoft.com/office/powerpoint/2010/main" val="1113538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6D66A010-7C25-48C5-9CB2-5C1971E13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B669A-168D-4B5E-9C34-4401D1B2A5C0}" type="datetimeFigureOut">
              <a:rPr lang="es-CL"/>
              <a:pPr>
                <a:defRPr/>
              </a:pPr>
              <a:t>06-08-2022</a:t>
            </a:fld>
            <a:endParaRPr lang="es-CL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898DABB7-DA7E-4510-8F52-148F205EB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FD2A752B-2062-45BB-82D9-34D1B9FF4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5834B-AD66-4DEF-BF1F-28FB0DE4877B}" type="slidenum">
              <a:rPr lang="es-CL" altLang="es-MX"/>
              <a:pPr>
                <a:defRPr/>
              </a:pPr>
              <a:t>‹Nº›</a:t>
            </a:fld>
            <a:endParaRPr lang="es-CL" altLang="es-MX"/>
          </a:p>
        </p:txBody>
      </p:sp>
    </p:spTree>
    <p:extLst>
      <p:ext uri="{BB962C8B-B14F-4D97-AF65-F5344CB8AC3E}">
        <p14:creationId xmlns:p14="http://schemas.microsoft.com/office/powerpoint/2010/main" val="2933882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96719FB4-9B7D-4B78-9E5E-8DE9C6D4C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3524D-9B02-443E-A9FE-DE9241B0BB5F}" type="datetimeFigureOut">
              <a:rPr lang="es-CL"/>
              <a:pPr>
                <a:defRPr/>
              </a:pPr>
              <a:t>06-08-2022</a:t>
            </a:fld>
            <a:endParaRPr lang="es-CL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2804311B-F4CC-4A7B-A48E-54D0DAE58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7F7CFDAA-A4C8-4E47-8820-3455DFACF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F093E-F5E6-4178-9222-FF49EC93AF44}" type="slidenum">
              <a:rPr lang="es-CL" altLang="es-MX"/>
              <a:pPr>
                <a:defRPr/>
              </a:pPr>
              <a:t>‹Nº›</a:t>
            </a:fld>
            <a:endParaRPr lang="es-CL" altLang="es-MX"/>
          </a:p>
        </p:txBody>
      </p:sp>
    </p:spTree>
    <p:extLst>
      <p:ext uri="{BB962C8B-B14F-4D97-AF65-F5344CB8AC3E}">
        <p14:creationId xmlns:p14="http://schemas.microsoft.com/office/powerpoint/2010/main" val="23665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37CA598F-29C0-41FB-9D59-4574AD855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E3E0C0-3C9F-48C7-A4DC-713AA5DADD35}" type="datetimeFigureOut">
              <a:rPr lang="es-CL"/>
              <a:pPr>
                <a:defRPr/>
              </a:pPr>
              <a:t>06-08-2022</a:t>
            </a:fld>
            <a:endParaRPr lang="es-CL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93B10B4A-06B1-4ADE-A16A-89DD95EA2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F42E611F-950F-4BD6-89BE-7673D6D2A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5243F-256C-47E0-B378-87B9F5F00C4E}" type="slidenum">
              <a:rPr lang="es-CL" altLang="es-MX"/>
              <a:pPr>
                <a:defRPr/>
              </a:pPr>
              <a:t>‹Nº›</a:t>
            </a:fld>
            <a:endParaRPr lang="es-CL" altLang="es-MX"/>
          </a:p>
        </p:txBody>
      </p:sp>
    </p:spTree>
    <p:extLst>
      <p:ext uri="{BB962C8B-B14F-4D97-AF65-F5344CB8AC3E}">
        <p14:creationId xmlns:p14="http://schemas.microsoft.com/office/powerpoint/2010/main" val="449062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703B9924-E1F7-4355-8D47-7F34FCEC0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28BC5-1437-4C3F-8014-D7C720B12F05}" type="datetimeFigureOut">
              <a:rPr lang="es-CL"/>
              <a:pPr>
                <a:defRPr/>
              </a:pPr>
              <a:t>06-08-2022</a:t>
            </a:fld>
            <a:endParaRPr lang="es-CL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D46BEC74-5321-4A2B-ABE5-E9DCBF7A8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9E962064-D2DF-4163-B334-35351D3B8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91D49-B841-42A4-BDBD-A0F7EAF1429C}" type="slidenum">
              <a:rPr lang="es-CL" altLang="es-MX"/>
              <a:pPr>
                <a:defRPr/>
              </a:pPr>
              <a:t>‹Nº›</a:t>
            </a:fld>
            <a:endParaRPr lang="es-CL" altLang="es-MX"/>
          </a:p>
        </p:txBody>
      </p:sp>
    </p:spTree>
    <p:extLst>
      <p:ext uri="{BB962C8B-B14F-4D97-AF65-F5344CB8AC3E}">
        <p14:creationId xmlns:p14="http://schemas.microsoft.com/office/powerpoint/2010/main" val="2978346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4308CB7D-F59D-4CE1-8DBA-DEAD7A5C9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A59A9-3CB7-4F82-A346-1C1055B191BF}" type="datetimeFigureOut">
              <a:rPr lang="es-CL"/>
              <a:pPr>
                <a:defRPr/>
              </a:pPr>
              <a:t>06-08-2022</a:t>
            </a:fld>
            <a:endParaRPr lang="es-CL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2212C0EA-72FE-4FA9-8229-753B521C3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6C9533F2-B555-495B-99C4-A1339A291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89BF2-9D49-42AD-857D-CA1AB681AD87}" type="slidenum">
              <a:rPr lang="es-CL" altLang="es-MX"/>
              <a:pPr>
                <a:defRPr/>
              </a:pPr>
              <a:t>‹Nº›</a:t>
            </a:fld>
            <a:endParaRPr lang="es-CL" altLang="es-MX"/>
          </a:p>
        </p:txBody>
      </p:sp>
    </p:spTree>
    <p:extLst>
      <p:ext uri="{BB962C8B-B14F-4D97-AF65-F5344CB8AC3E}">
        <p14:creationId xmlns:p14="http://schemas.microsoft.com/office/powerpoint/2010/main" val="1012408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3 Marcador de fecha">
            <a:extLst>
              <a:ext uri="{FF2B5EF4-FFF2-40B4-BE49-F238E27FC236}">
                <a16:creationId xmlns:a16="http://schemas.microsoft.com/office/drawing/2014/main" id="{CBE45077-5BD0-417F-87EA-EC25715A8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24180-CF72-428B-A694-141E8C96B2B7}" type="datetimeFigureOut">
              <a:rPr lang="es-CL"/>
              <a:pPr>
                <a:defRPr/>
              </a:pPr>
              <a:t>06-08-2022</a:t>
            </a:fld>
            <a:endParaRPr lang="es-CL"/>
          </a:p>
        </p:txBody>
      </p:sp>
      <p:sp>
        <p:nvSpPr>
          <p:cNvPr id="8" name="4 Marcador de pie de página">
            <a:extLst>
              <a:ext uri="{FF2B5EF4-FFF2-40B4-BE49-F238E27FC236}">
                <a16:creationId xmlns:a16="http://schemas.microsoft.com/office/drawing/2014/main" id="{DF09C085-9D43-4A94-91C5-F9A475B28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9" name="5 Marcador de número de diapositiva">
            <a:extLst>
              <a:ext uri="{FF2B5EF4-FFF2-40B4-BE49-F238E27FC236}">
                <a16:creationId xmlns:a16="http://schemas.microsoft.com/office/drawing/2014/main" id="{D4A49384-DF69-4DB9-B18F-72820DA54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F7077-F02F-41FE-809B-EADA072C052B}" type="slidenum">
              <a:rPr lang="es-CL" altLang="es-MX"/>
              <a:pPr>
                <a:defRPr/>
              </a:pPr>
              <a:t>‹Nº›</a:t>
            </a:fld>
            <a:endParaRPr lang="es-CL" altLang="es-MX"/>
          </a:p>
        </p:txBody>
      </p:sp>
    </p:spTree>
    <p:extLst>
      <p:ext uri="{BB962C8B-B14F-4D97-AF65-F5344CB8AC3E}">
        <p14:creationId xmlns:p14="http://schemas.microsoft.com/office/powerpoint/2010/main" val="356360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3 Marcador de fecha">
            <a:extLst>
              <a:ext uri="{FF2B5EF4-FFF2-40B4-BE49-F238E27FC236}">
                <a16:creationId xmlns:a16="http://schemas.microsoft.com/office/drawing/2014/main" id="{8E1AFB68-5054-42A6-B2BD-BF2D350DB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F7F53-426E-40B3-9CF3-D9F43B62AB6C}" type="datetimeFigureOut">
              <a:rPr lang="es-CL"/>
              <a:pPr>
                <a:defRPr/>
              </a:pPr>
              <a:t>06-08-2022</a:t>
            </a:fld>
            <a:endParaRPr lang="es-CL"/>
          </a:p>
        </p:txBody>
      </p:sp>
      <p:sp>
        <p:nvSpPr>
          <p:cNvPr id="4" name="4 Marcador de pie de página">
            <a:extLst>
              <a:ext uri="{FF2B5EF4-FFF2-40B4-BE49-F238E27FC236}">
                <a16:creationId xmlns:a16="http://schemas.microsoft.com/office/drawing/2014/main" id="{5282D848-83C0-49D0-B5C7-B69EC58D9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5 Marcador de número de diapositiva">
            <a:extLst>
              <a:ext uri="{FF2B5EF4-FFF2-40B4-BE49-F238E27FC236}">
                <a16:creationId xmlns:a16="http://schemas.microsoft.com/office/drawing/2014/main" id="{8D3E2A13-DA0F-452F-BF21-E57D3BEC4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F94C3-A8A5-4C1B-85F4-436C0830C6CA}" type="slidenum">
              <a:rPr lang="es-CL" altLang="es-MX"/>
              <a:pPr>
                <a:defRPr/>
              </a:pPr>
              <a:t>‹Nº›</a:t>
            </a:fld>
            <a:endParaRPr lang="es-CL" altLang="es-MX"/>
          </a:p>
        </p:txBody>
      </p:sp>
    </p:spTree>
    <p:extLst>
      <p:ext uri="{BB962C8B-B14F-4D97-AF65-F5344CB8AC3E}">
        <p14:creationId xmlns:p14="http://schemas.microsoft.com/office/powerpoint/2010/main" val="933223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>
            <a:extLst>
              <a:ext uri="{FF2B5EF4-FFF2-40B4-BE49-F238E27FC236}">
                <a16:creationId xmlns:a16="http://schemas.microsoft.com/office/drawing/2014/main" id="{A248E698-3D59-4FAA-8FF5-05F454658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C3BB5E-4B9C-4703-9A7E-8FF947D8E57E}" type="datetimeFigureOut">
              <a:rPr lang="es-CL"/>
              <a:pPr>
                <a:defRPr/>
              </a:pPr>
              <a:t>06-08-2022</a:t>
            </a:fld>
            <a:endParaRPr lang="es-CL"/>
          </a:p>
        </p:txBody>
      </p:sp>
      <p:sp>
        <p:nvSpPr>
          <p:cNvPr id="3" name="4 Marcador de pie de página">
            <a:extLst>
              <a:ext uri="{FF2B5EF4-FFF2-40B4-BE49-F238E27FC236}">
                <a16:creationId xmlns:a16="http://schemas.microsoft.com/office/drawing/2014/main" id="{A0E3E0C9-1FB6-4FA8-A952-878A17BB9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4" name="5 Marcador de número de diapositiva">
            <a:extLst>
              <a:ext uri="{FF2B5EF4-FFF2-40B4-BE49-F238E27FC236}">
                <a16:creationId xmlns:a16="http://schemas.microsoft.com/office/drawing/2014/main" id="{972E71B6-8579-4DB4-999F-529668FF6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268B0-984F-478D-A1D9-29234299740C}" type="slidenum">
              <a:rPr lang="es-CL" altLang="es-MX"/>
              <a:pPr>
                <a:defRPr/>
              </a:pPr>
              <a:t>‹Nº›</a:t>
            </a:fld>
            <a:endParaRPr lang="es-CL" altLang="es-MX"/>
          </a:p>
        </p:txBody>
      </p:sp>
    </p:spTree>
    <p:extLst>
      <p:ext uri="{BB962C8B-B14F-4D97-AF65-F5344CB8AC3E}">
        <p14:creationId xmlns:p14="http://schemas.microsoft.com/office/powerpoint/2010/main" val="3520091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83F09FB9-397D-41C6-BE98-C0109E6D6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065CC-F24B-49A8-A987-A041A729AE59}" type="datetimeFigureOut">
              <a:rPr lang="es-CL"/>
              <a:pPr>
                <a:defRPr/>
              </a:pPr>
              <a:t>06-08-2022</a:t>
            </a:fld>
            <a:endParaRPr lang="es-CL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74485471-2753-4037-9EF5-586FAF5CE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73F73024-F7B9-472A-A451-7B8478C90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D320F-F872-48A6-8F37-21E7906E69A3}" type="slidenum">
              <a:rPr lang="es-CL" altLang="es-MX"/>
              <a:pPr>
                <a:defRPr/>
              </a:pPr>
              <a:t>‹Nº›</a:t>
            </a:fld>
            <a:endParaRPr lang="es-CL" altLang="es-MX"/>
          </a:p>
        </p:txBody>
      </p:sp>
    </p:spTree>
    <p:extLst>
      <p:ext uri="{BB962C8B-B14F-4D97-AF65-F5344CB8AC3E}">
        <p14:creationId xmlns:p14="http://schemas.microsoft.com/office/powerpoint/2010/main" val="4280893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L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E3CD6769-B9E5-42B7-A81F-5419D4F18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12C8B-EEC1-490A-B42F-FF3F89C359EA}" type="datetimeFigureOut">
              <a:rPr lang="es-CL"/>
              <a:pPr>
                <a:defRPr/>
              </a:pPr>
              <a:t>06-08-2022</a:t>
            </a:fld>
            <a:endParaRPr lang="es-CL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2491A176-33BE-4629-B53C-252050415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624BB294-C73A-4CA7-B12E-0CF1485A9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907CB-2E03-4B49-A6FF-41FFD6F308A7}" type="slidenum">
              <a:rPr lang="es-CL" altLang="es-MX"/>
              <a:pPr>
                <a:defRPr/>
              </a:pPr>
              <a:t>‹Nº›</a:t>
            </a:fld>
            <a:endParaRPr lang="es-CL" altLang="es-MX"/>
          </a:p>
        </p:txBody>
      </p:sp>
    </p:spTree>
    <p:extLst>
      <p:ext uri="{BB962C8B-B14F-4D97-AF65-F5344CB8AC3E}">
        <p14:creationId xmlns:p14="http://schemas.microsoft.com/office/powerpoint/2010/main" val="1878062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>
            <a:extLst>
              <a:ext uri="{FF2B5EF4-FFF2-40B4-BE49-F238E27FC236}">
                <a16:creationId xmlns:a16="http://schemas.microsoft.com/office/drawing/2014/main" id="{987822E9-664C-48B5-934A-AC454ED04B8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MX"/>
              <a:t>Haga clic para modificar el estilo de título del patrón</a:t>
            </a:r>
            <a:endParaRPr lang="es-CL" altLang="es-MX"/>
          </a:p>
        </p:txBody>
      </p:sp>
      <p:sp>
        <p:nvSpPr>
          <p:cNvPr id="1027" name="2 Marcador de texto">
            <a:extLst>
              <a:ext uri="{FF2B5EF4-FFF2-40B4-BE49-F238E27FC236}">
                <a16:creationId xmlns:a16="http://schemas.microsoft.com/office/drawing/2014/main" id="{C614553C-E286-4B11-B0B0-925CBBE8D89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MX"/>
              <a:t>Haga clic para modificar el estilo de texto del patrón</a:t>
            </a:r>
          </a:p>
          <a:p>
            <a:pPr lvl="1"/>
            <a:r>
              <a:rPr lang="es-ES" altLang="es-MX"/>
              <a:t>Segundo nivel</a:t>
            </a:r>
          </a:p>
          <a:p>
            <a:pPr lvl="2"/>
            <a:r>
              <a:rPr lang="es-ES" altLang="es-MX"/>
              <a:t>Tercer nivel</a:t>
            </a:r>
          </a:p>
          <a:p>
            <a:pPr lvl="3"/>
            <a:r>
              <a:rPr lang="es-ES" altLang="es-MX"/>
              <a:t>Cuarto nivel</a:t>
            </a:r>
          </a:p>
          <a:p>
            <a:pPr lvl="4"/>
            <a:r>
              <a:rPr lang="es-ES" altLang="es-MX"/>
              <a:t>Quinto nivel</a:t>
            </a:r>
            <a:endParaRPr lang="es-CL" altLang="es-MX"/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792039F9-7E4C-4313-BDB1-34A8043145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3EA87B7-BF69-4438-B231-DE232D86CCF6}" type="datetimeFigureOut">
              <a:rPr lang="es-CL"/>
              <a:pPr>
                <a:defRPr/>
              </a:pPr>
              <a:t>06-08-2022</a:t>
            </a:fld>
            <a:endParaRPr lang="es-CL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3C64B54E-F671-4993-AF08-938BA60919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30DE69D9-C88E-496D-9E7D-065917EDB9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EE6738E-B471-4A9B-B78A-8BA653B96017}" type="slidenum">
              <a:rPr lang="es-CL" altLang="es-MX"/>
              <a:pPr>
                <a:defRPr/>
              </a:pPr>
              <a:t>‹Nº›</a:t>
            </a:fld>
            <a:endParaRPr lang="es-CL" alt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seremi13.redsalud.gob.cl/wrdprss_minsal/wp-content/uploads/2017/05/Reglamento-naturopatia.pd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Freeform 6">
            <a:extLst>
              <a:ext uri="{FF2B5EF4-FFF2-40B4-BE49-F238E27FC236}">
                <a16:creationId xmlns:a16="http://schemas.microsoft.com/office/drawing/2014/main" id="{69D184B2-2226-4E31-BCCB-444330767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338899" y="918266"/>
            <a:ext cx="529596" cy="5863534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2" name="Freeform 7">
            <a:extLst>
              <a:ext uri="{FF2B5EF4-FFF2-40B4-BE49-F238E27FC236}">
                <a16:creationId xmlns:a16="http://schemas.microsoft.com/office/drawing/2014/main" id="{1AC4D4E3-486A-464A-8EC8-D44881097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338409" y="643467"/>
            <a:ext cx="315230" cy="5668919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4" name="Rectangle 3083">
            <a:extLst>
              <a:ext uri="{FF2B5EF4-FFF2-40B4-BE49-F238E27FC236}">
                <a16:creationId xmlns:a16="http://schemas.microsoft.com/office/drawing/2014/main" id="{864DE13E-58EB-4475-B79C-0D4FC6512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78790" y="643467"/>
            <a:ext cx="8200127" cy="5391944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5" name="Imagen 1">
            <a:extLst>
              <a:ext uri="{FF2B5EF4-FFF2-40B4-BE49-F238E27FC236}">
                <a16:creationId xmlns:a16="http://schemas.microsoft.com/office/drawing/2014/main" id="{F059BA4E-6350-421F-9BE7-CE4625AE6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50" y="1708150"/>
            <a:ext cx="7248525" cy="32607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3 CuadroTexto">
            <a:extLst>
              <a:ext uri="{FF2B5EF4-FFF2-40B4-BE49-F238E27FC236}">
                <a16:creationId xmlns:a16="http://schemas.microsoft.com/office/drawing/2014/main" id="{EA56882F-D2C5-4B2B-9219-5BBA8F05D6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832" y="5149850"/>
            <a:ext cx="7248525" cy="652463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s-CL" altLang="es-MX" sz="1300" b="1" i="1">
                <a:solidFill>
                  <a:srgbClr val="FFFFFF"/>
                </a:solidFill>
              </a:rPr>
              <a:t>DOC. EU Carolina Márquez Hermosilla</a:t>
            </a:r>
          </a:p>
          <a:p>
            <a:pPr algn="ctr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s-CL" altLang="es-MX" sz="1300" b="1" i="1">
                <a:solidFill>
                  <a:srgbClr val="FFFFFF"/>
                </a:solidFill>
              </a:rPr>
              <a:t>Naturópata Acreditada Ministerio de Salud Chile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297" name="Rectangle 12296">
            <a:extLst>
              <a:ext uri="{FF2B5EF4-FFF2-40B4-BE49-F238E27FC236}">
                <a16:creationId xmlns:a16="http://schemas.microsoft.com/office/drawing/2014/main" id="{66E48AFA-8884-4F68-A44F-D2C1E8609C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290" name="Título 1">
            <a:extLst>
              <a:ext uri="{FF2B5EF4-FFF2-40B4-BE49-F238E27FC236}">
                <a16:creationId xmlns:a16="http://schemas.microsoft.com/office/drawing/2014/main" id="{7501AEF9-0769-4C18-89F8-27D6F9CEA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998018"/>
            <a:ext cx="2986391" cy="2216513"/>
          </a:xfrm>
        </p:spPr>
        <p:txBody>
          <a:bodyPr>
            <a:normAutofit/>
          </a:bodyPr>
          <a:lstStyle/>
          <a:p>
            <a:pPr eaLnBrk="1" hangingPunct="1"/>
            <a:r>
              <a:rPr lang="es-MX" altLang="es-MX"/>
              <a:t>Ticket de salida</a:t>
            </a:r>
          </a:p>
        </p:txBody>
      </p:sp>
      <p:sp>
        <p:nvSpPr>
          <p:cNvPr id="12299" name="Arc 12298">
            <a:extLst>
              <a:ext uri="{FF2B5EF4-FFF2-40B4-BE49-F238E27FC236}">
                <a16:creationId xmlns:a16="http://schemas.microsoft.com/office/drawing/2014/main" id="{969D19A6-08CB-498C-93EC-3FFB021FC6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269068">
            <a:off x="6164896" y="3712762"/>
            <a:ext cx="2987899" cy="2240924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292" name="Imagen 3" descr="Texto&#10;&#10;Descripción generada automáticamente con confianza baja">
            <a:extLst>
              <a:ext uri="{FF2B5EF4-FFF2-40B4-BE49-F238E27FC236}">
                <a16:creationId xmlns:a16="http://schemas.microsoft.com/office/drawing/2014/main" id="{0243124A-CFC8-4D56-8FE8-C1F66BF2D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0117" y="704504"/>
            <a:ext cx="7083765" cy="2957472"/>
          </a:xfrm>
          <a:custGeom>
            <a:avLst/>
            <a:gdLst/>
            <a:ahLst/>
            <a:cxnLst/>
            <a:rect l="l" t="t" r="r" b="b"/>
            <a:pathLst>
              <a:path w="10580201" h="2957472">
                <a:moveTo>
                  <a:pt x="88961" y="0"/>
                </a:moveTo>
                <a:lnTo>
                  <a:pt x="10491240" y="0"/>
                </a:lnTo>
                <a:cubicBezTo>
                  <a:pt x="10540372" y="0"/>
                  <a:pt x="10580201" y="39829"/>
                  <a:pt x="10580201" y="88961"/>
                </a:cubicBezTo>
                <a:lnTo>
                  <a:pt x="10580201" y="2868511"/>
                </a:lnTo>
                <a:cubicBezTo>
                  <a:pt x="10580201" y="2917643"/>
                  <a:pt x="10540372" y="2957472"/>
                  <a:pt x="10491240" y="2957472"/>
                </a:cubicBezTo>
                <a:lnTo>
                  <a:pt x="88961" y="2957472"/>
                </a:lnTo>
                <a:cubicBezTo>
                  <a:pt x="39829" y="2957472"/>
                  <a:pt x="0" y="2917643"/>
                  <a:pt x="0" y="2868511"/>
                </a:cubicBezTo>
                <a:lnTo>
                  <a:pt x="0" y="88961"/>
                </a:lnTo>
                <a:cubicBezTo>
                  <a:pt x="0" y="39829"/>
                  <a:pt x="39829" y="0"/>
                  <a:pt x="88961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Marcador de contenido 2">
            <a:extLst>
              <a:ext uri="{FF2B5EF4-FFF2-40B4-BE49-F238E27FC236}">
                <a16:creationId xmlns:a16="http://schemas.microsoft.com/office/drawing/2014/main" id="{6B61A896-A674-4266-A13A-FE59AD9E8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8126" y="3998019"/>
            <a:ext cx="4787224" cy="2216512"/>
          </a:xfrm>
        </p:spPr>
        <p:txBody>
          <a:bodyPr>
            <a:normAutofit/>
          </a:bodyPr>
          <a:lstStyle/>
          <a:p>
            <a:pPr eaLnBrk="1" hangingPunct="1"/>
            <a:r>
              <a:rPr lang="es-MX" altLang="es-MX"/>
              <a:t>Mencione las 3 razones por las que la naturopatía recibió  acreditación para su ejercicio en Chile.</a:t>
            </a:r>
          </a:p>
          <a:p>
            <a:pPr eaLnBrk="1" hangingPunct="1"/>
            <a:endParaRPr lang="es-MX" altLang="es-MX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2" y="1914808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1 Título">
            <a:extLst>
              <a:ext uri="{FF2B5EF4-FFF2-40B4-BE49-F238E27FC236}">
                <a16:creationId xmlns:a16="http://schemas.microsoft.com/office/drawing/2014/main" id="{E50990C4-2630-4F70-8CB0-DC528C017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858" y="1683756"/>
            <a:ext cx="2336449" cy="2396359"/>
          </a:xfrm>
        </p:spPr>
        <p:txBody>
          <a:bodyPr rtlCol="0" anchor="b"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s-CL" sz="3500" b="1">
                <a:solidFill>
                  <a:srgbClr val="FFFFFF"/>
                </a:solidFill>
              </a:rPr>
              <a:t>Definición: </a:t>
            </a:r>
          </a:p>
        </p:txBody>
      </p:sp>
      <p:graphicFrame>
        <p:nvGraphicFramePr>
          <p:cNvPr id="5" name="2 Marcador de contenido">
            <a:extLst>
              <a:ext uri="{FF2B5EF4-FFF2-40B4-BE49-F238E27FC236}">
                <a16:creationId xmlns:a16="http://schemas.microsoft.com/office/drawing/2014/main" id="{5EE00ED0-7F06-EF47-7156-4257305239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5300565"/>
              </p:ext>
            </p:extLst>
          </p:nvPr>
        </p:nvGraphicFramePr>
        <p:xfrm>
          <a:off x="3678789" y="750440"/>
          <a:ext cx="5000124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8" name="Rectangle 5127">
            <a:extLst>
              <a:ext uri="{FF2B5EF4-FFF2-40B4-BE49-F238E27FC236}">
                <a16:creationId xmlns:a16="http://schemas.microsoft.com/office/drawing/2014/main" id="{2E17E911-875F-4DE5-8699-99D9F1805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9144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30" name="Rectangle 5129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32" name="Rectangle 5131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34" name="Rectangle 5133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36" name="Freeform: Shape 5135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138" name="Rectangle 5137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2" y="1914808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2" name="1 Título">
            <a:extLst>
              <a:ext uri="{FF2B5EF4-FFF2-40B4-BE49-F238E27FC236}">
                <a16:creationId xmlns:a16="http://schemas.microsoft.com/office/drawing/2014/main" id="{E0FEEA45-646E-455D-BFF8-FC074A36C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041" y="586855"/>
            <a:ext cx="2401025" cy="3387497"/>
          </a:xfrm>
        </p:spPr>
        <p:txBody>
          <a:bodyPr anchor="b">
            <a:normAutofit/>
          </a:bodyPr>
          <a:lstStyle/>
          <a:p>
            <a:pPr algn="r" eaLnBrk="1" hangingPunct="1"/>
            <a:r>
              <a:rPr lang="es-CL" altLang="es-MX" sz="3500" b="1">
                <a:solidFill>
                  <a:srgbClr val="FFFFFF"/>
                </a:solidFill>
              </a:rPr>
              <a:t>MCA que se practican en Chile:</a:t>
            </a:r>
          </a:p>
        </p:txBody>
      </p:sp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F7A22DFA-473E-4659-92E1-DF2A90A4A9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6295" y="649480"/>
            <a:ext cx="2268977" cy="5546047"/>
          </a:xfrm>
        </p:spPr>
        <p:txBody>
          <a:bodyPr rtlCol="0"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CL" sz="1700"/>
              <a:t>Homeopatía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s-CL" sz="1700"/>
              <a:t>Acupuntura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s-CL" sz="1700"/>
              <a:t>Naturopatía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s-CL" sz="1700"/>
              <a:t>Quiropraxia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s-CL" sz="1700"/>
              <a:t>Sintergética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s-CL" sz="1700"/>
              <a:t>Terapias Florales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s-CL" sz="1700"/>
              <a:t>Apiterapia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s-CL" sz="1700"/>
              <a:t>Reiki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s-CL" sz="1700"/>
              <a:t>Aromaterapia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s-CL" sz="1700"/>
              <a:t>Quiromasaje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s-CL" sz="1700"/>
              <a:t>Etc.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s-CL" sz="1700"/>
          </a:p>
          <a:p>
            <a:pPr eaLnBrk="1" fontAlgn="auto" hangingPunct="1">
              <a:spcAft>
                <a:spcPts val="0"/>
              </a:spcAft>
              <a:defRPr/>
            </a:pPr>
            <a:endParaRPr lang="es-CL" sz="1700"/>
          </a:p>
        </p:txBody>
      </p:sp>
      <p:pic>
        <p:nvPicPr>
          <p:cNvPr id="5124" name="Picture 5123" descr="Hierbas y píldoras orgánicas">
            <a:extLst>
              <a:ext uri="{FF2B5EF4-FFF2-40B4-BE49-F238E27FC236}">
                <a16:creationId xmlns:a16="http://schemas.microsoft.com/office/drawing/2014/main" id="{4CAAB873-A839-E3F6-7862-7F303D0959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119" r="28079" b="-1"/>
          <a:stretch/>
        </p:blipFill>
        <p:spPr>
          <a:xfrm>
            <a:off x="6082126" y="10"/>
            <a:ext cx="3061874" cy="685799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2" name="Rectangle 6151">
            <a:extLst>
              <a:ext uri="{FF2B5EF4-FFF2-40B4-BE49-F238E27FC236}">
                <a16:creationId xmlns:a16="http://schemas.microsoft.com/office/drawing/2014/main" id="{C681C32C-7AFC-4BB3-9088-65CBDFC5D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9144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7" name="Picture 2" descr="Las medicinas alternativas en la salud pública y su nivel de formalidad">
            <a:extLst>
              <a:ext uri="{FF2B5EF4-FFF2-40B4-BE49-F238E27FC236}">
                <a16:creationId xmlns:a16="http://schemas.microsoft.com/office/drawing/2014/main" id="{D6BAA16A-5E0F-4368-838A-4FEACFC058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73" b="12601"/>
          <a:stretch/>
        </p:blipFill>
        <p:spPr bwMode="auto">
          <a:xfrm>
            <a:off x="20" y="432"/>
            <a:ext cx="9143980" cy="4244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3BC4BDD1-CB1E-49CE-9D64-2FDCCBE910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4583953"/>
            <a:ext cx="4229100" cy="146597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CL" sz="1700"/>
              <a:t>Hoy en día se asume que todas las medicinas trabajan en forma complementaria, por lo cual a futuro se tiende a  hablar de una Medicina Integrativa.</a:t>
            </a:r>
          </a:p>
        </p:txBody>
      </p:sp>
      <p:sp>
        <p:nvSpPr>
          <p:cNvPr id="6154" name="Rectangle 6153">
            <a:extLst>
              <a:ext uri="{FF2B5EF4-FFF2-40B4-BE49-F238E27FC236}">
                <a16:creationId xmlns:a16="http://schemas.microsoft.com/office/drawing/2014/main" id="{199C0ED0-69DE-4C31-A5CF-E2A46FD302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9144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6" name="Rectangle 6155">
            <a:extLst>
              <a:ext uri="{FF2B5EF4-FFF2-40B4-BE49-F238E27FC236}">
                <a16:creationId xmlns:a16="http://schemas.microsoft.com/office/drawing/2014/main" id="{8D42B8BD-40AF-488E-8A79-D7256C9172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028950" y="6400799"/>
            <a:ext cx="611504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84" name="Rectangle 7176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0" name="1 Título">
            <a:extLst>
              <a:ext uri="{FF2B5EF4-FFF2-40B4-BE49-F238E27FC236}">
                <a16:creationId xmlns:a16="http://schemas.microsoft.com/office/drawing/2014/main" id="{0FB55B90-5049-489C-A4D5-E0D77130B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297" y="502020"/>
            <a:ext cx="3992787" cy="1642970"/>
          </a:xfrm>
        </p:spPr>
        <p:txBody>
          <a:bodyPr anchor="b">
            <a:normAutofit/>
          </a:bodyPr>
          <a:lstStyle/>
          <a:p>
            <a:pPr eaLnBrk="1" hangingPunct="1"/>
            <a:r>
              <a:rPr lang="es-CL" altLang="es-MX" sz="3500" b="1"/>
              <a:t>El Ministerio de Salud y las MCA</a:t>
            </a:r>
            <a:endParaRPr lang="es-CL" altLang="es-MX" sz="3500"/>
          </a:p>
        </p:txBody>
      </p:sp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4BCCCF2C-9571-47CB-8A02-D379681698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692" y="2405894"/>
            <a:ext cx="3986392" cy="3535083"/>
          </a:xfrm>
        </p:spPr>
        <p:txBody>
          <a:bodyPr rtlCol="0" anchor="t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s-CL" sz="1700"/>
              <a:t>Reconociendo el </a:t>
            </a:r>
            <a:r>
              <a:rPr lang="es-CL" sz="1700" b="1"/>
              <a:t>derecho ciudadano </a:t>
            </a:r>
            <a:r>
              <a:rPr lang="es-CL" sz="1700"/>
              <a:t>al </a:t>
            </a:r>
            <a:r>
              <a:rPr lang="es-CL" sz="1700" b="1"/>
              <a:t>acceso libre e igualitario a la protección de la salud </a:t>
            </a:r>
            <a:r>
              <a:rPr lang="es-CL" sz="1700"/>
              <a:t>y la </a:t>
            </a:r>
            <a:r>
              <a:rPr lang="es-CL" sz="1700" b="1"/>
              <a:t>responsabilidad del Estado de velar por la seguridad y calidad de los servicios que se ofrecen a la población</a:t>
            </a:r>
            <a:r>
              <a:rPr lang="es-CL" sz="1700"/>
              <a:t>, el Ministerio de Salud ha definido e implementado una serie de intervenciones dirigidas al reconocimiento y regulación del ejercicio de estas prácticas no convencionales, en el propósito de considerar la posible incorporación de algunas de ellas al sistema de salud.</a:t>
            </a:r>
          </a:p>
        </p:txBody>
      </p:sp>
      <p:sp>
        <p:nvSpPr>
          <p:cNvPr id="7186" name="Rectangle 7178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2499" y="-5"/>
            <a:ext cx="306939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87" name="Rectangle 7180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2499" y="-2"/>
            <a:ext cx="306939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83" name="Rectangle 7182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2499" y="-22"/>
            <a:ext cx="3051501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85" name="Rectangle 7184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2499" y="-10"/>
            <a:ext cx="2708601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172" name="Picture 2" descr="Resultado de imagen para medicinas complementarias Chile">
            <a:extLst>
              <a:ext uri="{FF2B5EF4-FFF2-40B4-BE49-F238E27FC236}">
                <a16:creationId xmlns:a16="http://schemas.microsoft.com/office/drawing/2014/main" id="{328F8505-DD79-44A9-8EB4-FB3F91201D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06975" y="1490010"/>
            <a:ext cx="3127897" cy="3909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6642" y="0"/>
            <a:ext cx="3047358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783777" y="-3783778"/>
            <a:ext cx="1576446" cy="9144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5" name="2 Marcador de contenido">
            <a:extLst>
              <a:ext uri="{FF2B5EF4-FFF2-40B4-BE49-F238E27FC236}">
                <a16:creationId xmlns:a16="http://schemas.microsoft.com/office/drawing/2014/main" id="{31CAF897-FAB0-7271-BD47-EBE65FE90A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9474979"/>
              </p:ext>
            </p:extLst>
          </p:nvPr>
        </p:nvGraphicFramePr>
        <p:xfrm>
          <a:off x="483042" y="2112579"/>
          <a:ext cx="8195871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Título">
            <a:extLst>
              <a:ext uri="{FF2B5EF4-FFF2-40B4-BE49-F238E27FC236}">
                <a16:creationId xmlns:a16="http://schemas.microsoft.com/office/drawing/2014/main" id="{7DF0C37F-C197-4384-AE6F-5140E9985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CL" altLang="es-MX"/>
              <a:t>Decreto Nº 5/2013</a:t>
            </a:r>
          </a:p>
        </p:txBody>
      </p:sp>
      <p:graphicFrame>
        <p:nvGraphicFramePr>
          <p:cNvPr id="9222" name="2 Marcador de contenido">
            <a:extLst>
              <a:ext uri="{FF2B5EF4-FFF2-40B4-BE49-F238E27FC236}">
                <a16:creationId xmlns:a16="http://schemas.microsoft.com/office/drawing/2014/main" id="{D9A20007-40F2-9547-04E1-6E98D79C2DC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6257925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220" name="Imagen 1" descr="Texto, Carta&#10;&#10;Descripción generada automáticamente">
            <a:extLst>
              <a:ext uri="{FF2B5EF4-FFF2-40B4-BE49-F238E27FC236}">
                <a16:creationId xmlns:a16="http://schemas.microsoft.com/office/drawing/2014/main" id="{B0BDCBE3-DE34-40DE-ADD9-9D7DF94CB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5" t="2286" r="10445" b="912"/>
          <a:stretch>
            <a:fillRect/>
          </a:stretch>
        </p:blipFill>
        <p:spPr bwMode="auto">
          <a:xfrm rot="456154">
            <a:off x="6715125" y="1268413"/>
            <a:ext cx="2160588" cy="35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49" name="Rectangle 1024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56" name="Rectangle 1025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53" name="Rectangle 1025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6642" y="0"/>
            <a:ext cx="3047358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55" name="Rectangle 1025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783777" y="-3783778"/>
            <a:ext cx="1576446" cy="9144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42" name="Título 1">
            <a:extLst>
              <a:ext uri="{FF2B5EF4-FFF2-40B4-BE49-F238E27FC236}">
                <a16:creationId xmlns:a16="http://schemas.microsoft.com/office/drawing/2014/main" id="{929745B2-8914-40B1-B66E-FFAE04546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697" y="348865"/>
            <a:ext cx="7533018" cy="877729"/>
          </a:xfrm>
        </p:spPr>
        <p:txBody>
          <a:bodyPr anchor="ctr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s-MX" altLang="es-MX" sz="2700">
                <a:solidFill>
                  <a:srgbClr val="FFFFFF"/>
                </a:solidFill>
              </a:rPr>
              <a:t>Considerando:</a:t>
            </a:r>
            <a:br>
              <a:rPr lang="es-MX" altLang="es-MX" sz="2700">
                <a:solidFill>
                  <a:srgbClr val="FFFFFF"/>
                </a:solidFill>
              </a:rPr>
            </a:br>
            <a:endParaRPr lang="es-MX" altLang="es-MX" sz="2700">
              <a:solidFill>
                <a:srgbClr val="FFFFFF"/>
              </a:solidFill>
            </a:endParaRPr>
          </a:p>
        </p:txBody>
      </p:sp>
      <p:graphicFrame>
        <p:nvGraphicFramePr>
          <p:cNvPr id="10245" name="Marcador de contenido 2">
            <a:extLst>
              <a:ext uri="{FF2B5EF4-FFF2-40B4-BE49-F238E27FC236}">
                <a16:creationId xmlns:a16="http://schemas.microsoft.com/office/drawing/2014/main" id="{6B3184DC-B232-7B80-C7DD-436FEC0EE9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2760602"/>
              </p:ext>
            </p:extLst>
          </p:nvPr>
        </p:nvGraphicFramePr>
        <p:xfrm>
          <a:off x="483042" y="2112579"/>
          <a:ext cx="8195871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72" name="Rectangle 11271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66" name="Título 1">
            <a:extLst>
              <a:ext uri="{FF2B5EF4-FFF2-40B4-BE49-F238E27FC236}">
                <a16:creationId xmlns:a16="http://schemas.microsoft.com/office/drawing/2014/main" id="{5C8FBD24-2BFC-4687-8AA9-367F79545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4168866" cy="132556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s-MX" altLang="es-MX" sz="2100"/>
              <a:t>¡Atención naturópatas!</a:t>
            </a:r>
            <a:br>
              <a:rPr lang="es-MX" altLang="es-MX" sz="2100"/>
            </a:br>
            <a:r>
              <a:rPr lang="es-MX" altLang="es-MX" sz="2100"/>
              <a:t>Vamos A conocer el decreto que  rige nuestro actuar profesional:</a:t>
            </a:r>
          </a:p>
        </p:txBody>
      </p:sp>
      <p:sp>
        <p:nvSpPr>
          <p:cNvPr id="11274" name="Freeform: Shape 11273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6521" y="1"/>
            <a:ext cx="851299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267" name="Marcador de contenido 2">
            <a:extLst>
              <a:ext uri="{FF2B5EF4-FFF2-40B4-BE49-F238E27FC236}">
                <a16:creationId xmlns:a16="http://schemas.microsoft.com/office/drawing/2014/main" id="{403E1B0F-8655-47B0-B9A6-18ACF59633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4168866" cy="4351338"/>
          </a:xfrm>
        </p:spPr>
        <p:txBody>
          <a:bodyPr>
            <a:normAutofit/>
          </a:bodyPr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s-MX" altLang="es-MX">
                <a:hlinkClick r:id="rId2"/>
              </a:rPr>
              <a:t>https://seremi13.redsalud.gob.cl/wrdprss_minsal/wp-content/uploads/2017/05/Reglamento-naturopatia.pdf</a:t>
            </a:r>
            <a:endParaRPr lang="es-MX" altLang="es-MX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s-MX" altLang="es-MX"/>
          </a:p>
        </p:txBody>
      </p:sp>
      <p:sp>
        <p:nvSpPr>
          <p:cNvPr id="11276" name="Oval 11275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5982" y="2624479"/>
            <a:ext cx="609320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278" name="Block Arc 11277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385863" y="1516981"/>
            <a:ext cx="2387600" cy="17907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280" name="Freeform: Shape 11279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5982" y="0"/>
            <a:ext cx="1736438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11282" name="Straight Connector 11281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79347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84" name="Freeform: Shape 11283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54162" y="4112081"/>
            <a:ext cx="889838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286" name="Arc 11285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4565205" y="4145122"/>
            <a:ext cx="3062574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288" name="Freeform: Shape 11287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5982" y="4962670"/>
            <a:ext cx="1982514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5291</TotalTime>
  <Words>547</Words>
  <Application>Microsoft Office PowerPoint</Application>
  <PresentationFormat>Presentación en pantalla (4:3)</PresentationFormat>
  <Paragraphs>36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3" baseType="lpstr">
      <vt:lpstr>Arial</vt:lpstr>
      <vt:lpstr>Calibri</vt:lpstr>
      <vt:lpstr>Tema de Office</vt:lpstr>
      <vt:lpstr>Presentación de PowerPoint</vt:lpstr>
      <vt:lpstr>Definición: </vt:lpstr>
      <vt:lpstr>MCA que se practican en Chile:</vt:lpstr>
      <vt:lpstr>Presentación de PowerPoint</vt:lpstr>
      <vt:lpstr>El Ministerio de Salud y las MCA</vt:lpstr>
      <vt:lpstr>Presentación de PowerPoint</vt:lpstr>
      <vt:lpstr>Decreto Nº 5/2013</vt:lpstr>
      <vt:lpstr>Considerando: </vt:lpstr>
      <vt:lpstr>¡Atención naturópatas! Vamos A conocer el decreto que  rige nuestro actuar profesional:</vt:lpstr>
      <vt:lpstr>Ticket de salida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osvaldo palma</dc:creator>
  <cp:lastModifiedBy>CAROLINA ESTHER MARQUEZ</cp:lastModifiedBy>
  <cp:revision>8</cp:revision>
  <dcterms:created xsi:type="dcterms:W3CDTF">2019-11-14T22:33:58Z</dcterms:created>
  <dcterms:modified xsi:type="dcterms:W3CDTF">2022-08-06T23:36:51Z</dcterms:modified>
</cp:coreProperties>
</file>