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9" r:id="rId4"/>
    <p:sldId id="264" r:id="rId5"/>
    <p:sldId id="266" r:id="rId6"/>
    <p:sldId id="267" r:id="rId7"/>
    <p:sldId id="270" r:id="rId8"/>
    <p:sldId id="269" r:id="rId9"/>
    <p:sldId id="268" r:id="rId10"/>
    <p:sldId id="273" r:id="rId11"/>
    <p:sldId id="271" r:id="rId12"/>
    <p:sldId id="274" r:id="rId13"/>
  </p:sldIdLst>
  <p:sldSz cx="9720263" cy="64801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6" y="61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AFFF27EB-BA32-45F6-AA96-EB9E05A9DB9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9375" y="965200"/>
            <a:ext cx="50704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3383DC1-9244-45CC-B23C-2D113C98C1E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86243006-E8CF-450C-8723-E85282042B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4F5CD50-746A-48DE-B67A-131FE70FE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33B29DD0-55CF-4B1A-B622-49FD69EF3D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A3F499E-BB63-41F5-83BD-3879F1ADE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8580C6C6-E75A-49F7-9A16-16CED70CE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1495A3D7-B9F1-42AD-BBE7-123A8ED07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6944EBF2-CF08-4FB4-B0FA-BAD3991BC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A62C9BA-D57A-49B3-B9EE-AA516A05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830D567D-DF57-44A1-86D3-59119B8EDB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51BCA5A-011C-4947-AC5B-E8C371DAD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0B22AF1F-AC63-4845-8593-88C1076E16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BC34B9F-9955-434B-A93E-6C02C9D698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99CF49C8-1579-40ED-BE97-7CBD73EE75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4852F57-0698-435C-B483-842E9BF44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60B4A920-FEF3-4835-B551-2C102FAD3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21558EA-E4A0-465A-B008-4AEF5A1FA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CBDBC8F8-CF27-4C6B-9789-91FA9FBFC6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1B3CA15-095B-4622-9AD0-45DAABD97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13832A74-2EB6-4025-9428-A5406B196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733C01A-6F10-4E4C-8783-C840CB839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A8A8A249-5728-426B-BD3B-A0F5C0287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3083282-0B43-44A1-B3C8-25DF781A7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4508197D-06E7-40FB-BD02-308E36801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965200"/>
            <a:ext cx="5221287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F3B0990-10BC-4DDD-B85E-4C3296FF7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1738" y="4784725"/>
            <a:ext cx="5373687" cy="386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57A6B-B7DF-4053-BB43-7D1DB1EDCB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F9471-653B-48CF-99DD-937B1B052AC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B7C623-24D9-4C57-8FD4-7E1E98401AF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0092D-36EC-457D-90DF-99A9E5DCF417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340950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24306-AA2D-4E29-8593-D56F97309C8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8FA8EA-F189-41F6-90B8-8743E556D63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6B1D9-E6A2-4691-A271-109AAE7DDB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A8926-5271-46FC-AC56-5E0B029A97E3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192686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45325" y="258763"/>
            <a:ext cx="2185988" cy="55324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7150" cy="55324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BFF532-DDAB-4975-A630-5BA247617B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95CE8-56DF-4B92-981C-4BA89737F69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A76E6-AB0A-40A9-8155-DF10BCD0202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99095-4B35-420B-B781-B1F7C250542F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311823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75" y="476250"/>
            <a:ext cx="8299450" cy="10795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453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F58E22-DAF5-48D6-A507-18304F42F91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E964DD-3931-4073-A3BC-B5516D4AD64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CB09B-1612-4D00-AD3F-CA340CCEA6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2C6EA-DD98-4B44-A546-AA05E3F63F58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0545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5DC56-1F54-46EE-8F39-59D40F7EE4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950A34-A04C-4442-8A20-8DC0783E2E1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8B7497-C615-43D3-A916-9AE6DE89A3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11C63-A9C2-43A9-AD8F-78C608410A6E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94647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5775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33950" y="1516063"/>
            <a:ext cx="4297363" cy="427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D2DCDD9-BE62-43A8-B0D6-B3BE03C55A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BC81DB-A9C5-4C50-AD87-B77F59A13BD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6A823E-8AFA-4444-83A9-C447E734650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D0A0B-A06F-44A8-BDE1-A957BDCAE956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20295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F914B0-06AF-4E34-AA1A-53AEFFC3C6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82DCF0C-2EA9-4ED0-9981-E29E8E86653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DE0722C-5430-40C3-A023-A934E5EA7EA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43913-470D-4525-9AA3-0F328BC18402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28595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28E5405-8517-4C9C-BD94-AE096B42890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A03E3D-1CCD-4A5C-9FE5-8C46C228AF6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27F304-6791-4F6F-B7AE-2B4FA7EEBB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12CE1-5500-46BB-979C-BFB8444054EC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73033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22252FC-31F5-40C3-B9C5-06F3CE1D3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7F3420C-B75D-4C8E-B9C9-33B5D5B4ED5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325FBC9-DB41-4825-A6A7-3E16AB8BB41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DE6C8D-7104-44E7-A557-39DFBB57898F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531224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E3C7CD5-1775-4755-BE11-F60D642E80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7757F25-0C1C-4046-AABA-44AEE2A4B3C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385AA88-A0D0-401C-A07A-1FD58927B73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16F60-9541-441B-824F-EC183D5DC9A4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1645901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FE3C65-4806-432F-80C1-CFDDFC38BF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D1B98A-9764-489C-88DA-D37A21EB24A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310AB66-B08F-46B0-826A-F31B2F4C5E1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8021D-5562-4DFC-87EA-6AA5BDF8F023}" type="slidenum">
              <a:rPr lang="es-CL" altLang="es-MX"/>
              <a:pPr/>
              <a:t>‹Nº›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5102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9E336F8-C71F-4D41-B63E-1833B31C15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258763"/>
            <a:ext cx="8745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/>
              <a:t>Pulse para editar el formato del texto de título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619459D-BD0C-481F-900C-7555E2734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516063"/>
            <a:ext cx="8745538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38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/>
              <a:t>Pulse para editar los formatos del texto del esquema</a:t>
            </a:r>
          </a:p>
          <a:p>
            <a:pPr lvl="1"/>
            <a:r>
              <a:rPr lang="en-GB" altLang="es-MX"/>
              <a:t>Segundo nivel del esquema</a:t>
            </a:r>
          </a:p>
          <a:p>
            <a:pPr lvl="2"/>
            <a:r>
              <a:rPr lang="en-GB" altLang="es-MX"/>
              <a:t>Tercer nivel del esquema</a:t>
            </a:r>
          </a:p>
          <a:p>
            <a:pPr lvl="3"/>
            <a:r>
              <a:rPr lang="en-GB" altLang="es-MX"/>
              <a:t>Cuarto nivel del esquema</a:t>
            </a:r>
          </a:p>
          <a:p>
            <a:pPr lvl="4"/>
            <a:r>
              <a:rPr lang="en-GB" altLang="es-MX"/>
              <a:t>Quinto nivel del esquema</a:t>
            </a:r>
          </a:p>
          <a:p>
            <a:pPr lvl="4"/>
            <a:r>
              <a:rPr lang="en-GB" altLang="es-MX"/>
              <a:t>Sexto nivel del esquema</a:t>
            </a:r>
          </a:p>
          <a:p>
            <a:pPr lvl="4"/>
            <a:r>
              <a:rPr lang="en-GB" altLang="es-MX"/>
              <a:t>Séptimo nivel del esquema</a:t>
            </a:r>
          </a:p>
          <a:p>
            <a:pPr lvl="4"/>
            <a:r>
              <a:rPr lang="en-GB" altLang="es-MX"/>
              <a:t>Octavo nivel del esquema</a:t>
            </a:r>
          </a:p>
          <a:p>
            <a:pPr lvl="4"/>
            <a:r>
              <a:rPr lang="en-GB" altLang="es-MX"/>
              <a:t>Noveno nivel del esquema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A229B5A-857C-4FF6-8A00-0AC0807796D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85775" y="5903913"/>
            <a:ext cx="2262188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C6C6CA-8B4D-4F01-93BF-F6FF79DED3C4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324225" y="5903913"/>
            <a:ext cx="307975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8DF5922-F872-45E5-8F37-00B84D0DE55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969125" y="5903913"/>
            <a:ext cx="2262188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C877069-5226-4E33-AAC6-E04418120013}" type="slidenum">
              <a:rPr lang="es-CL" altLang="es-MX"/>
              <a:pPr/>
              <a:t>‹Nº›</a:t>
            </a:fld>
            <a:endParaRPr lang="es-CL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725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213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9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738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1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48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7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7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97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17832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74" name="Rectangle 1">
            <a:extLst>
              <a:ext uri="{FF2B5EF4-FFF2-40B4-BE49-F238E27FC236}">
                <a16:creationId xmlns:a16="http://schemas.microsoft.com/office/drawing/2014/main" id="{5597AE51-229B-4FD6-AF21-2362A66BE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5032" y="4129459"/>
            <a:ext cx="7290197" cy="11274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s-MX" sz="3800" kern="1200">
                <a:solidFill>
                  <a:schemeClr val="tx1"/>
                </a:solidFill>
              </a:rPr>
              <a:t>En Búsqueda de la Salud: 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12DF1739-BECF-4FD7-9037-F33753D924D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15032" y="5325937"/>
            <a:ext cx="7290197" cy="6111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s-MX" sz="2400" kern="1200">
                <a:solidFill>
                  <a:schemeClr val="tx1"/>
                </a:solidFill>
              </a:rPr>
              <a:t>¿Hay Otro Camino?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2427BEF-A168-4EF3-B5A6-374693A573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98" r="-2" b="-2"/>
          <a:stretch/>
        </p:blipFill>
        <p:spPr>
          <a:xfrm>
            <a:off x="1347415" y="364927"/>
            <a:ext cx="7098408" cy="3559350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80" name="Rectangle 19479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5" y="0"/>
            <a:ext cx="9717832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2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26647" y="966026"/>
            <a:ext cx="565749" cy="1980054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4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26647" y="791590"/>
            <a:ext cx="321478" cy="1611474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6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13965" y="605585"/>
            <a:ext cx="134160" cy="1618811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88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58736" y="600692"/>
            <a:ext cx="261991" cy="1646369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90" name="Rectangle 19489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13482" y="600691"/>
            <a:ext cx="5607245" cy="1456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Rectangle 1">
            <a:extLst>
              <a:ext uri="{FF2B5EF4-FFF2-40B4-BE49-F238E27FC236}">
                <a16:creationId xmlns:a16="http://schemas.microsoft.com/office/drawing/2014/main" id="{E99462B0-18F6-498B-97E7-652ADC116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9169" y="760015"/>
            <a:ext cx="4856394" cy="1139389"/>
          </a:xfrm>
        </p:spPr>
        <p:txBody>
          <a:bodyPr tIns="16758">
            <a:normAutofit/>
          </a:bodyPr>
          <a:lstStyle/>
          <a:p>
            <a:pPr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CL" altLang="es-MX" sz="3200">
                <a:solidFill>
                  <a:srgbClr val="FEFFFF"/>
                </a:solidFill>
              </a:rPr>
              <a:t>5. La naturopatía es tan antigua como el hombre.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C2D9610-6E24-4F06-B6DC-8D89C1AEA0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2245" y="2357024"/>
            <a:ext cx="4603318" cy="3366855"/>
          </a:xfrm>
        </p:spPr>
        <p:txBody>
          <a:bodyPr>
            <a:normAutofit/>
          </a:bodyPr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CL" altLang="es-MX" sz="2100"/>
          </a:p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s-CL" altLang="es-MX" sz="2100"/>
              <a:t>La sabiduría nata de nuestro organismo  nos lleva a saltarnos una comida a veces si nos encontramos mal, a mojarnos en agua fría para aliviar una quemadura o a masajearnos alguna zona adolorida.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CL" altLang="es-MX" sz="2100"/>
          </a:p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s-CL" altLang="es-MX" sz="210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A0C0B3B4-6ED2-477F-93B7-61605D87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0" t="-4968"/>
          <a:stretch>
            <a:fillRect/>
          </a:stretch>
        </p:blipFill>
        <p:spPr bwMode="auto">
          <a:xfrm>
            <a:off x="6455409" y="598931"/>
            <a:ext cx="2550408" cy="255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1" name="Picture 4">
            <a:extLst>
              <a:ext uri="{FF2B5EF4-FFF2-40B4-BE49-F238E27FC236}">
                <a16:creationId xmlns:a16="http://schemas.microsoft.com/office/drawing/2014/main" id="{6B8601C2-1BD5-4E49-A6BA-E8306701E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7822" y="3781733"/>
            <a:ext cx="2663152" cy="16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08BC803E-13F3-4DAB-B17C-BEB007616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20262" cy="648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39D85F1B-3302-4DB9-81B1-038ADCE4D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720261" cy="6480174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B05F85DB-B1C0-4D6C-BE01-14C6C601A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1" r="-2" b="-2"/>
          <a:stretch/>
        </p:blipFill>
        <p:spPr bwMode="auto">
          <a:xfrm>
            <a:off x="4747063" y="177895"/>
            <a:ext cx="4860111" cy="3000936"/>
          </a:xfrm>
          <a:custGeom>
            <a:avLst/>
            <a:gdLst/>
            <a:ahLst/>
            <a:cxnLst/>
            <a:rect l="l" t="t" r="r" b="b"/>
            <a:pathLst>
              <a:path w="6096000" h="3175916">
                <a:moveTo>
                  <a:pt x="0" y="0"/>
                </a:moveTo>
                <a:lnTo>
                  <a:pt x="6096000" y="0"/>
                </a:lnTo>
                <a:lnTo>
                  <a:pt x="6096000" y="3175916"/>
                </a:lnTo>
                <a:lnTo>
                  <a:pt x="6074953" y="3168556"/>
                </a:lnTo>
                <a:cubicBezTo>
                  <a:pt x="6065180" y="3165138"/>
                  <a:pt x="6054705" y="3162334"/>
                  <a:pt x="6041425" y="3161984"/>
                </a:cubicBezTo>
                <a:lnTo>
                  <a:pt x="5978335" y="3173176"/>
                </a:lnTo>
                <a:cubicBezTo>
                  <a:pt x="5953369" y="3176890"/>
                  <a:pt x="5845857" y="3169112"/>
                  <a:pt x="5827638" y="3169738"/>
                </a:cubicBezTo>
                <a:cubicBezTo>
                  <a:pt x="5821882" y="3178743"/>
                  <a:pt x="5799256" y="3174685"/>
                  <a:pt x="5761310" y="3170760"/>
                </a:cubicBezTo>
                <a:cubicBezTo>
                  <a:pt x="5731057" y="3170684"/>
                  <a:pt x="5713719" y="3171961"/>
                  <a:pt x="5696588" y="3173023"/>
                </a:cubicBezTo>
                <a:lnTo>
                  <a:pt x="5682596" y="3173661"/>
                </a:lnTo>
                <a:lnTo>
                  <a:pt x="5575844" y="3148218"/>
                </a:lnTo>
                <a:cubicBezTo>
                  <a:pt x="5455823" y="3136706"/>
                  <a:pt x="5377668" y="3144388"/>
                  <a:pt x="5287401" y="3135195"/>
                </a:cubicBezTo>
                <a:cubicBezTo>
                  <a:pt x="5197135" y="3126002"/>
                  <a:pt x="5202548" y="3115782"/>
                  <a:pt x="5034243" y="3093057"/>
                </a:cubicBezTo>
                <a:cubicBezTo>
                  <a:pt x="4879585" y="3031690"/>
                  <a:pt x="4724928" y="3048859"/>
                  <a:pt x="4570270" y="3026761"/>
                </a:cubicBezTo>
                <a:cubicBezTo>
                  <a:pt x="4488718" y="3050631"/>
                  <a:pt x="4344263" y="2990436"/>
                  <a:pt x="4232462" y="2981221"/>
                </a:cubicBezTo>
                <a:cubicBezTo>
                  <a:pt x="4120662" y="2972005"/>
                  <a:pt x="3986179" y="2970108"/>
                  <a:pt x="3899469" y="2971466"/>
                </a:cubicBezTo>
                <a:cubicBezTo>
                  <a:pt x="3892272" y="2982518"/>
                  <a:pt x="3768985" y="2995342"/>
                  <a:pt x="3710933" y="2958642"/>
                </a:cubicBezTo>
                <a:cubicBezTo>
                  <a:pt x="3583105" y="2956402"/>
                  <a:pt x="3623640" y="2964712"/>
                  <a:pt x="3495164" y="2941478"/>
                </a:cubicBezTo>
                <a:cubicBezTo>
                  <a:pt x="3419432" y="2942273"/>
                  <a:pt x="3339383" y="2952386"/>
                  <a:pt x="3282944" y="2951628"/>
                </a:cubicBezTo>
                <a:cubicBezTo>
                  <a:pt x="3281769" y="2953455"/>
                  <a:pt x="3129759" y="2929645"/>
                  <a:pt x="3085959" y="2922940"/>
                </a:cubicBezTo>
                <a:cubicBezTo>
                  <a:pt x="3042159" y="2916235"/>
                  <a:pt x="3054740" y="2920103"/>
                  <a:pt x="3020146" y="2911397"/>
                </a:cubicBezTo>
                <a:cubicBezTo>
                  <a:pt x="2871334" y="2883584"/>
                  <a:pt x="2762563" y="2883465"/>
                  <a:pt x="2653542" y="2876899"/>
                </a:cubicBezTo>
                <a:cubicBezTo>
                  <a:pt x="2533423" y="2872448"/>
                  <a:pt x="2683271" y="2915174"/>
                  <a:pt x="2510424" y="2888407"/>
                </a:cubicBezTo>
                <a:cubicBezTo>
                  <a:pt x="2506340" y="2898923"/>
                  <a:pt x="2449170" y="2888049"/>
                  <a:pt x="2412523" y="2882673"/>
                </a:cubicBezTo>
                <a:cubicBezTo>
                  <a:pt x="2355021" y="2881306"/>
                  <a:pt x="2382991" y="2891314"/>
                  <a:pt x="2308292" y="2874695"/>
                </a:cubicBezTo>
                <a:lnTo>
                  <a:pt x="2233764" y="2908195"/>
                </a:lnTo>
                <a:cubicBezTo>
                  <a:pt x="2234416" y="2903929"/>
                  <a:pt x="2112578" y="2949704"/>
                  <a:pt x="2089169" y="2948983"/>
                </a:cubicBezTo>
                <a:lnTo>
                  <a:pt x="1901626" y="2945454"/>
                </a:lnTo>
                <a:cubicBezTo>
                  <a:pt x="1851336" y="2959106"/>
                  <a:pt x="1870664" y="2971169"/>
                  <a:pt x="1825089" y="2978820"/>
                </a:cubicBezTo>
                <a:cubicBezTo>
                  <a:pt x="1779514" y="2986471"/>
                  <a:pt x="1746268" y="2976574"/>
                  <a:pt x="1628175" y="2991359"/>
                </a:cubicBezTo>
                <a:cubicBezTo>
                  <a:pt x="1580792" y="3002760"/>
                  <a:pt x="1459893" y="2977867"/>
                  <a:pt x="1367439" y="2991184"/>
                </a:cubicBezTo>
                <a:cubicBezTo>
                  <a:pt x="1369407" y="3003218"/>
                  <a:pt x="1303810" y="3002393"/>
                  <a:pt x="1260431" y="2993313"/>
                </a:cubicBezTo>
                <a:lnTo>
                  <a:pt x="1131986" y="3017812"/>
                </a:lnTo>
                <a:cubicBezTo>
                  <a:pt x="1134074" y="3034431"/>
                  <a:pt x="1115111" y="3023292"/>
                  <a:pt x="1062297" y="3034267"/>
                </a:cubicBezTo>
                <a:cubicBezTo>
                  <a:pt x="1046148" y="3044857"/>
                  <a:pt x="1019464" y="3043729"/>
                  <a:pt x="979009" y="3052795"/>
                </a:cubicBezTo>
                <a:cubicBezTo>
                  <a:pt x="963885" y="3062784"/>
                  <a:pt x="844270" y="3032960"/>
                  <a:pt x="809514" y="3039765"/>
                </a:cubicBezTo>
                <a:cubicBezTo>
                  <a:pt x="773761" y="3042869"/>
                  <a:pt x="775984" y="3025792"/>
                  <a:pt x="686053" y="3027101"/>
                </a:cubicBezTo>
                <a:cubicBezTo>
                  <a:pt x="600190" y="3024844"/>
                  <a:pt x="595882" y="3019147"/>
                  <a:pt x="504370" y="3015625"/>
                </a:cubicBezTo>
                <a:cubicBezTo>
                  <a:pt x="442615" y="3013617"/>
                  <a:pt x="455531" y="3005845"/>
                  <a:pt x="421644" y="3004997"/>
                </a:cubicBezTo>
                <a:cubicBezTo>
                  <a:pt x="377193" y="3017912"/>
                  <a:pt x="307611" y="2981496"/>
                  <a:pt x="274973" y="2996304"/>
                </a:cubicBezTo>
                <a:lnTo>
                  <a:pt x="116340" y="2982098"/>
                </a:lnTo>
                <a:lnTo>
                  <a:pt x="35300" y="2993836"/>
                </a:lnTo>
                <a:cubicBezTo>
                  <a:pt x="29001" y="2994370"/>
                  <a:pt x="18688" y="2993580"/>
                  <a:pt x="6479" y="2992085"/>
                </a:cubicBezTo>
                <a:lnTo>
                  <a:pt x="0" y="299112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6F8A3A8-C146-4069-AB68-322C8D6ED0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4365"/>
          <a:stretch/>
        </p:blipFill>
        <p:spPr>
          <a:xfrm>
            <a:off x="0" y="147201"/>
            <a:ext cx="4860131" cy="3006942"/>
          </a:xfrm>
          <a:custGeom>
            <a:avLst/>
            <a:gdLst/>
            <a:ahLst/>
            <a:cxnLst/>
            <a:rect l="l" t="t" r="r" b="b"/>
            <a:pathLst>
              <a:path w="6096000" h="3182272">
                <a:moveTo>
                  <a:pt x="0" y="0"/>
                </a:moveTo>
                <a:lnTo>
                  <a:pt x="6096000" y="0"/>
                </a:lnTo>
                <a:lnTo>
                  <a:pt x="6096000" y="2977881"/>
                </a:lnTo>
                <a:lnTo>
                  <a:pt x="6089100" y="2979305"/>
                </a:lnTo>
                <a:cubicBezTo>
                  <a:pt x="6033641" y="2989882"/>
                  <a:pt x="5988719" y="2996128"/>
                  <a:pt x="5963104" y="2993636"/>
                </a:cubicBezTo>
                <a:cubicBezTo>
                  <a:pt x="5792949" y="3029182"/>
                  <a:pt x="5730547" y="3002240"/>
                  <a:pt x="5622676" y="2993454"/>
                </a:cubicBezTo>
                <a:cubicBezTo>
                  <a:pt x="5358705" y="2975083"/>
                  <a:pt x="5242862" y="2994654"/>
                  <a:pt x="5115732" y="2989671"/>
                </a:cubicBezTo>
                <a:cubicBezTo>
                  <a:pt x="4988602" y="2984687"/>
                  <a:pt x="5029567" y="2975639"/>
                  <a:pt x="4859897" y="2963549"/>
                </a:cubicBezTo>
                <a:lnTo>
                  <a:pt x="4391870" y="2926580"/>
                </a:lnTo>
                <a:cubicBezTo>
                  <a:pt x="4327296" y="2956949"/>
                  <a:pt x="4071930" y="2902434"/>
                  <a:pt x="4051327" y="2902384"/>
                </a:cubicBezTo>
                <a:cubicBezTo>
                  <a:pt x="3968352" y="2908170"/>
                  <a:pt x="3882315" y="2886803"/>
                  <a:pt x="3767876" y="2899218"/>
                </a:cubicBezTo>
                <a:cubicBezTo>
                  <a:pt x="3761563" y="2910695"/>
                  <a:pt x="3759706" y="2886579"/>
                  <a:pt x="3607318" y="2887826"/>
                </a:cubicBezTo>
                <a:cubicBezTo>
                  <a:pt x="3517854" y="2911862"/>
                  <a:pt x="3239059" y="2908898"/>
                  <a:pt x="3200813" y="2916134"/>
                </a:cubicBezTo>
                <a:cubicBezTo>
                  <a:pt x="3125330" y="2921689"/>
                  <a:pt x="3104585" y="2900825"/>
                  <a:pt x="3048226" y="2903616"/>
                </a:cubicBezTo>
                <a:cubicBezTo>
                  <a:pt x="3047198" y="2905512"/>
                  <a:pt x="2972947" y="2922104"/>
                  <a:pt x="2930185" y="2925795"/>
                </a:cubicBezTo>
                <a:cubicBezTo>
                  <a:pt x="2887423" y="2929486"/>
                  <a:pt x="2826842" y="2932273"/>
                  <a:pt x="2791651" y="2925762"/>
                </a:cubicBezTo>
                <a:cubicBezTo>
                  <a:pt x="2641026" y="2907373"/>
                  <a:pt x="2577392" y="2897262"/>
                  <a:pt x="2468125" y="2897565"/>
                </a:cubicBezTo>
                <a:cubicBezTo>
                  <a:pt x="2347953" y="2900676"/>
                  <a:pt x="2483169" y="2941985"/>
                  <a:pt x="2308652" y="2926146"/>
                </a:cubicBezTo>
                <a:cubicBezTo>
                  <a:pt x="2305401" y="2936895"/>
                  <a:pt x="2265130" y="2921533"/>
                  <a:pt x="2228153" y="2918475"/>
                </a:cubicBezTo>
                <a:cubicBezTo>
                  <a:pt x="2170686" y="2920724"/>
                  <a:pt x="2206286" y="2945386"/>
                  <a:pt x="2130469" y="2933502"/>
                </a:cubicBezTo>
                <a:lnTo>
                  <a:pt x="2051835" y="2955169"/>
                </a:lnTo>
                <a:cubicBezTo>
                  <a:pt x="2052153" y="2950872"/>
                  <a:pt x="1934201" y="3004193"/>
                  <a:pt x="1910793" y="3004946"/>
                </a:cubicBezTo>
                <a:lnTo>
                  <a:pt x="1758332" y="3027886"/>
                </a:lnTo>
                <a:cubicBezTo>
                  <a:pt x="1709235" y="3044665"/>
                  <a:pt x="1700383" y="3043257"/>
                  <a:pt x="1649704" y="3051307"/>
                </a:cubicBezTo>
                <a:cubicBezTo>
                  <a:pt x="1599024" y="3059359"/>
                  <a:pt x="1520412" y="3098900"/>
                  <a:pt x="1454257" y="3076192"/>
                </a:cubicBezTo>
                <a:cubicBezTo>
                  <a:pt x="1407884" y="3090545"/>
                  <a:pt x="1414359" y="3062092"/>
                  <a:pt x="1323176" y="3081187"/>
                </a:cubicBezTo>
                <a:cubicBezTo>
                  <a:pt x="1269270" y="3084300"/>
                  <a:pt x="1246499" y="3082073"/>
                  <a:pt x="1231798" y="3083652"/>
                </a:cubicBezTo>
                <a:lnTo>
                  <a:pt x="1128386" y="3096270"/>
                </a:lnTo>
                <a:lnTo>
                  <a:pt x="1087572" y="3101257"/>
                </a:lnTo>
                <a:lnTo>
                  <a:pt x="1075937" y="3104255"/>
                </a:lnTo>
                <a:lnTo>
                  <a:pt x="992872" y="3105385"/>
                </a:lnTo>
                <a:cubicBezTo>
                  <a:pt x="955021" y="3105296"/>
                  <a:pt x="904630" y="3125038"/>
                  <a:pt x="891882" y="3122691"/>
                </a:cubicBezTo>
                <a:cubicBezTo>
                  <a:pt x="784087" y="3112356"/>
                  <a:pt x="829281" y="3133000"/>
                  <a:pt x="715888" y="3127380"/>
                </a:cubicBezTo>
                <a:cubicBezTo>
                  <a:pt x="637116" y="3116268"/>
                  <a:pt x="537472" y="3131012"/>
                  <a:pt x="399964" y="3152096"/>
                </a:cubicBezTo>
                <a:lnTo>
                  <a:pt x="310170" y="3146040"/>
                </a:lnTo>
                <a:lnTo>
                  <a:pt x="251771" y="3165636"/>
                </a:lnTo>
                <a:cubicBezTo>
                  <a:pt x="208442" y="3181313"/>
                  <a:pt x="136178" y="3149360"/>
                  <a:pt x="104780" y="3166182"/>
                </a:cubicBezTo>
                <a:cubicBezTo>
                  <a:pt x="55782" y="3185117"/>
                  <a:pt x="29223" y="3184417"/>
                  <a:pt x="8274" y="3178809"/>
                </a:cubicBezTo>
                <a:lnTo>
                  <a:pt x="0" y="3175916"/>
                </a:lnTo>
                <a:close/>
              </a:path>
            </a:pathLst>
          </a:custGeom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EBA8C571-85A5-4E96-9F08-BAD18FC6D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1802" y="3391542"/>
            <a:ext cx="4635261" cy="2698812"/>
          </a:xfrm>
        </p:spPr>
        <p:txBody>
          <a:bodyPr anchor="ctr">
            <a:normAutofit/>
          </a:bodyPr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s-CL" altLang="es-MX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tecnología que se aplicó a la medicina alopática tras la segunda guerra mundial generó una confianza ciega de los enfermos en los compuestos químicos de los nuevos medicamentos.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888F261-58B2-4AD5-868C-6F11D8C93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850" y="3356726"/>
            <a:ext cx="4635261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522" rIns="0" bIns="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0850" indent="-342900" algn="just" eaLnBrk="1">
              <a:spcAft>
                <a:spcPts val="1213"/>
              </a:spcAft>
              <a:buClr>
                <a:srgbClr val="0E594D"/>
              </a:buClr>
              <a:buSzPct val="45000"/>
              <a:buFont typeface="Arial" panose="020B0604020202020204" pitchFamily="34" charset="0"/>
              <a:buChar char="•"/>
            </a:pPr>
            <a:r>
              <a:rPr lang="es-CL" altLang="es-MX" sz="2400" dirty="0">
                <a:solidFill>
                  <a:srgbClr val="000000"/>
                </a:solidFill>
              </a:rPr>
              <a:t>      La naturopatía confía en la capacidad natural de los seres vivos para superar la mayoría de las enfermedades sin necesidad de los importantes efectos secundarios de los medicamentos y terapias de la medicina  actual.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5" name="Rectangle 205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382" y="425418"/>
            <a:ext cx="5350466" cy="262860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Rectangle 1">
            <a:extLst>
              <a:ext uri="{FF2B5EF4-FFF2-40B4-BE49-F238E27FC236}">
                <a16:creationId xmlns:a16="http://schemas.microsoft.com/office/drawing/2014/main" id="{CC152EB6-B656-4517-8FE5-3ADFDA94F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7640" y="720019"/>
            <a:ext cx="4870276" cy="2026035"/>
          </a:xfrm>
        </p:spPr>
        <p:txBody>
          <a:bodyPr tIns="16758">
            <a:normAutofit/>
          </a:bodyPr>
          <a:lstStyle/>
          <a:p>
            <a:pPr eaLnBrk="1">
              <a:buSzPct val="45000"/>
              <a:buFont typeface="Wingdings" panose="05000000000000000000" pitchFamily="2" charset="2"/>
              <a:buChar char="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CL" altLang="es-MX">
                <a:solidFill>
                  <a:srgbClr val="FFFFFF"/>
                </a:solidFill>
              </a:rPr>
              <a:t>Ej. En el caso de un problema de piel no suele bastar con indicar un ungüento o una loción para eliminar los síntomas, es necesario en primer lugar, una buena depuración del organismo para que no vuelva a manifestarse.</a:t>
            </a:r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1307734D-59CF-4FBB-85A8-E8EDC7FEA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 r="9977" b="4"/>
          <a:stretch/>
        </p:blipFill>
        <p:spPr bwMode="auto">
          <a:xfrm>
            <a:off x="5854952" y="3315085"/>
            <a:ext cx="3485248" cy="26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17" name="Rectangle 20516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725" y="3208879"/>
            <a:ext cx="1062601" cy="1339236"/>
          </a:xfrm>
          <a:prstGeom prst="rect">
            <a:avLst/>
          </a:prstGeom>
          <a:solidFill>
            <a:srgbClr val="FDFF5C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19" name="Rectangle 20518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379" y="4691646"/>
            <a:ext cx="1066947" cy="1339236"/>
          </a:xfrm>
          <a:prstGeom prst="rect">
            <a:avLst/>
          </a:prstGeom>
          <a:solidFill>
            <a:srgbClr val="C5C57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521" name="Rectangle 20520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4679" y="3208880"/>
            <a:ext cx="4140920" cy="284101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3B2A5BA-C80D-42A8-91D7-920DBF51D9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2549" y="3447540"/>
            <a:ext cx="3665367" cy="2345131"/>
          </a:xfrm>
        </p:spPr>
        <p:txBody>
          <a:bodyPr anchor="ctr">
            <a:normAutofit/>
          </a:bodyPr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CL" altLang="es-MX" sz="1700"/>
              <a:t>Un tratamiento de fondo es más importante que conseguir alivio sintomático.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CL" altLang="es-MX" sz="1700"/>
              <a:t>Una dolencia local puede ser la consecuencia de un trastorno generalizado.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s-CL" altLang="es-MX" sz="1700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762110EB-8C93-40C8-9FF5-C5868B54A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r="16748" b="-1"/>
          <a:stretch/>
        </p:blipFill>
        <p:spPr bwMode="auto">
          <a:xfrm>
            <a:off x="5968106" y="312527"/>
            <a:ext cx="3485246" cy="284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2A973E0F-B0C2-4233-847D-D2081E40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727075"/>
            <a:ext cx="83010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L" altLang="es-MX"/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02A063E1-7E1C-4524-BEE9-98307679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2418731" cy="27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>
            <a:extLst>
              <a:ext uri="{FF2B5EF4-FFF2-40B4-BE49-F238E27FC236}">
                <a16:creationId xmlns:a16="http://schemas.microsoft.com/office/drawing/2014/main" id="{93541662-133F-4384-A111-FBE93B9B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07" y="792163"/>
            <a:ext cx="227585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4">
            <a:extLst>
              <a:ext uri="{FF2B5EF4-FFF2-40B4-BE49-F238E27FC236}">
                <a16:creationId xmlns:a16="http://schemas.microsoft.com/office/drawing/2014/main" id="{09FB6C14-7BA4-4C3B-BFAD-83B4BBFD2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792163"/>
            <a:ext cx="2350911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5">
            <a:extLst>
              <a:ext uri="{FF2B5EF4-FFF2-40B4-BE49-F238E27FC236}">
                <a16:creationId xmlns:a16="http://schemas.microsoft.com/office/drawing/2014/main" id="{D4F1E27A-94A3-407D-AF8D-385C38A6F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792163"/>
            <a:ext cx="23368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6">
            <a:extLst>
              <a:ext uri="{FF2B5EF4-FFF2-40B4-BE49-F238E27FC236}">
                <a16:creationId xmlns:a16="http://schemas.microsoft.com/office/drawing/2014/main" id="{E35675F8-84AD-43DE-A91B-2810C9A62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839"/>
            <a:ext cx="2357053" cy="267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7">
            <a:extLst>
              <a:ext uri="{FF2B5EF4-FFF2-40B4-BE49-F238E27FC236}">
                <a16:creationId xmlns:a16="http://schemas.microsoft.com/office/drawing/2014/main" id="{C478F2CC-1034-452A-B819-CC397D1B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17" y="3779839"/>
            <a:ext cx="2118915" cy="267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8">
            <a:extLst>
              <a:ext uri="{FF2B5EF4-FFF2-40B4-BE49-F238E27FC236}">
                <a16:creationId xmlns:a16="http://schemas.microsoft.com/office/drawing/2014/main" id="{3355C540-B09B-44F9-95DF-0D1F3C87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600" y="3738686"/>
            <a:ext cx="2521146" cy="26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9">
            <a:extLst>
              <a:ext uri="{FF2B5EF4-FFF2-40B4-BE49-F238E27FC236}">
                <a16:creationId xmlns:a16="http://schemas.microsoft.com/office/drawing/2014/main" id="{D5043804-C722-4484-9ACB-07CFF84E6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5" y="3738686"/>
            <a:ext cx="2376489" cy="269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9" name="Text Box 10">
            <a:extLst>
              <a:ext uri="{FF2B5EF4-FFF2-40B4-BE49-F238E27FC236}">
                <a16:creationId xmlns:a16="http://schemas.microsoft.com/office/drawing/2014/main" id="{6FEB21F2-AE89-4B71-9A40-EE862FE9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46038"/>
            <a:ext cx="97964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8808" rIns="0" bIns="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107950" indent="0" eaLnBrk="1">
              <a:spcAft>
                <a:spcPts val="1213"/>
              </a:spcAft>
              <a:buClr>
                <a:srgbClr val="0E594D"/>
              </a:buClr>
              <a:buSzPct val="45000"/>
            </a:pPr>
            <a:r>
              <a:rPr lang="es-CL" altLang="es-MX" sz="4400" dirty="0">
                <a:solidFill>
                  <a:srgbClr val="000000"/>
                </a:solidFill>
              </a:rPr>
              <a:t>      Historia de la Medicina Actual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20262" cy="6480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619738" y="-1619333"/>
            <a:ext cx="6480175" cy="9719651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842" y="0"/>
            <a:ext cx="7231873" cy="6479770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Rectangle 615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48293" y="-692824"/>
            <a:ext cx="4624910" cy="972149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D9DA9129-EF07-44D1-B7DE-7C775BF40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" b="6110"/>
          <a:stretch/>
        </p:blipFill>
        <p:spPr bwMode="auto">
          <a:xfrm>
            <a:off x="648265" y="432011"/>
            <a:ext cx="8423731" cy="58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99" y="423371"/>
            <a:ext cx="1531020" cy="2734679"/>
          </a:xfrm>
          <a:prstGeom prst="rect">
            <a:avLst/>
          </a:prstGeom>
          <a:solidFill>
            <a:srgbClr val="78654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286" name="Rectangle 1128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99" y="3322125"/>
            <a:ext cx="1531019" cy="272441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3AC39206-B1FC-4DCF-A2C3-52FD47504E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3" b="-2"/>
          <a:stretch/>
        </p:blipFill>
        <p:spPr bwMode="auto">
          <a:xfrm>
            <a:off x="2033964" y="423371"/>
            <a:ext cx="7319358" cy="56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A15714-58AC-40AC-A3DC-7A78B9B5BA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34" r="2526" b="-2"/>
          <a:stretch/>
        </p:blipFill>
        <p:spPr>
          <a:xfrm>
            <a:off x="4115526" y="3092292"/>
            <a:ext cx="4867611" cy="3387882"/>
          </a:xfrm>
          <a:prstGeom prst="rect">
            <a:avLst/>
          </a:prstGeom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932B4C73-B531-40B0-8471-C66F90649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4"/>
          <a:stretch/>
        </p:blipFill>
        <p:spPr bwMode="auto">
          <a:xfrm>
            <a:off x="20" y="8"/>
            <a:ext cx="5804004" cy="3680731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46" name="Rectangle 13345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6247" y="0"/>
            <a:ext cx="3036890" cy="294526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8" name="Rectangle 13347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45226"/>
            <a:ext cx="3987273" cy="2634949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0" name="Rectangle 13349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7885" y="0"/>
            <a:ext cx="612377" cy="648017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434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99" y="423371"/>
            <a:ext cx="1531020" cy="2734679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348" name="Rectangle 1434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99" y="3322125"/>
            <a:ext cx="1531019" cy="272441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C891FFEA-B53E-4A55-9DC9-E382746E49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r="433" b="-2"/>
          <a:stretch/>
        </p:blipFill>
        <p:spPr bwMode="auto">
          <a:xfrm>
            <a:off x="2033964" y="423371"/>
            <a:ext cx="7319358" cy="56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Text Box 4">
            <a:extLst>
              <a:ext uri="{FF2B5EF4-FFF2-40B4-BE49-F238E27FC236}">
                <a16:creationId xmlns:a16="http://schemas.microsoft.com/office/drawing/2014/main" id="{AB48ABE5-18B3-463C-AB75-D59F9E7AA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616575"/>
            <a:ext cx="9128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8522" rIns="0" bIns="0"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1213"/>
              </a:spcAft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</a:pPr>
            <a:r>
              <a:rPr lang="es-CL" altLang="es-MX" sz="2100">
                <a:solidFill>
                  <a:srgbClr val="000000"/>
                </a:solidFill>
              </a:rPr>
              <a:t>El término Naturopatía fue acuñado por el alemán Benedict Lust, significa terapia natural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23" name="Rectangle 17422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17832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25" name="Group 17424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6646" y="600691"/>
            <a:ext cx="8883298" cy="2345389"/>
            <a:chOff x="409710" y="635715"/>
            <a:chExt cx="11142208" cy="2482136"/>
          </a:xfrm>
        </p:grpSpPr>
        <p:sp>
          <p:nvSpPr>
            <p:cNvPr id="17426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7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8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9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30" name="Rectangle 17429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0CB8F35-7466-4F98-8F46-D2DA17C770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6026" y="2357024"/>
            <a:ext cx="3231753" cy="3366855"/>
          </a:xfrm>
        </p:spPr>
        <p:txBody>
          <a:bodyPr>
            <a:normAutofit/>
          </a:bodyPr>
          <a:lstStyle/>
          <a:p>
            <a:pPr marL="107950" indent="0" algn="just" eaLnBrk="1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CL" altLang="es-MX" sz="1900" dirty="0"/>
              <a:t>1. Las infecciones rara vez se producen en un cuerpo bien cuidado.</a:t>
            </a:r>
          </a:p>
          <a:p>
            <a:pPr marL="107950" indent="0" algn="just" eaLnBrk="1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s-CL" altLang="es-MX" sz="1900" dirty="0"/>
          </a:p>
          <a:p>
            <a:pPr marL="107950" indent="0" algn="just" eaLnBrk="1">
              <a:buClr>
                <a:srgbClr val="0E594D"/>
              </a:buClr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s-CL" altLang="es-MX" sz="1900" dirty="0"/>
              <a:t>2. Si la enfermedad ocurre, se debe dejar que se manifiesten los síntomas antes que reprimirlos, y así permitir que el cuerpo se defienda y recupere la salud.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A1BA465A-5C17-4369-8A83-8DE21C894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4991" r="14967"/>
          <a:stretch>
            <a:fillRect/>
          </a:stretch>
        </p:blipFill>
        <p:spPr bwMode="auto">
          <a:xfrm>
            <a:off x="4862436" y="2578395"/>
            <a:ext cx="3828792" cy="29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E6C8F78-0D9C-47E9-B98D-1399EACB649A}"/>
              </a:ext>
            </a:extLst>
          </p:cNvPr>
          <p:cNvSpPr txBox="1"/>
          <p:nvPr/>
        </p:nvSpPr>
        <p:spPr>
          <a:xfrm>
            <a:off x="1207629" y="1129097"/>
            <a:ext cx="7096815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Principales postulados de la naturopatía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2" name="Rectangle 16401">
            <a:extLst>
              <a:ext uri="{FF2B5EF4-FFF2-40B4-BE49-F238E27FC236}">
                <a16:creationId xmlns:a16="http://schemas.microsoft.com/office/drawing/2014/main" id="{1F40F483-2008-4A79-B173-4A9DA0AC3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17832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4" name="Freeform: Shape 16403">
            <a:extLst>
              <a:ext uri="{FF2B5EF4-FFF2-40B4-BE49-F238E27FC236}">
                <a16:creationId xmlns:a16="http://schemas.microsoft.com/office/drawing/2014/main" id="{D0446FEB-8296-4C58-A416-FE66BF93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2404" y="0"/>
            <a:ext cx="605618" cy="6480174"/>
          </a:xfrm>
          <a:custGeom>
            <a:avLst/>
            <a:gdLst>
              <a:gd name="connsiteX0" fmla="*/ 666 w 759618"/>
              <a:gd name="connsiteY0" fmla="*/ 0 h 6858000"/>
              <a:gd name="connsiteX1" fmla="*/ 759618 w 759618"/>
              <a:gd name="connsiteY1" fmla="*/ 0 h 6858000"/>
              <a:gd name="connsiteX2" fmla="*/ 759618 w 759618"/>
              <a:gd name="connsiteY2" fmla="*/ 1613808 h 6858000"/>
              <a:gd name="connsiteX3" fmla="*/ 759618 w 759618"/>
              <a:gd name="connsiteY3" fmla="*/ 2003729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666 w 759618"/>
              <a:gd name="connsiteY7" fmla="*/ 1147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666" y="0"/>
                </a:moveTo>
                <a:lnTo>
                  <a:pt x="759618" y="0"/>
                </a:lnTo>
                <a:lnTo>
                  <a:pt x="759618" y="1613808"/>
                </a:lnTo>
                <a:lnTo>
                  <a:pt x="759618" y="2003729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666" y="11474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6406" name="Freeform 7">
            <a:extLst>
              <a:ext uri="{FF2B5EF4-FFF2-40B4-BE49-F238E27FC236}">
                <a16:creationId xmlns:a16="http://schemas.microsoft.com/office/drawing/2014/main" id="{B14F32D1-131A-4E26-9F16-AF1A8F488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04217" y="831189"/>
            <a:ext cx="384803" cy="521722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6408" name="Freeform: Shape 16407">
            <a:extLst>
              <a:ext uri="{FF2B5EF4-FFF2-40B4-BE49-F238E27FC236}">
                <a16:creationId xmlns:a16="http://schemas.microsoft.com/office/drawing/2014/main" id="{1ABC2BC2-F576-4967-9EDA-93DBDDD8D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95073" cy="5802684"/>
          </a:xfrm>
          <a:custGeom>
            <a:avLst/>
            <a:gdLst>
              <a:gd name="connsiteX0" fmla="*/ 0 w 4634682"/>
              <a:gd name="connsiteY0" fmla="*/ 0 h 6141008"/>
              <a:gd name="connsiteX1" fmla="*/ 4634682 w 4634682"/>
              <a:gd name="connsiteY1" fmla="*/ 0 h 6141008"/>
              <a:gd name="connsiteX2" fmla="*/ 4634682 w 4634682"/>
              <a:gd name="connsiteY2" fmla="*/ 6141008 h 6141008"/>
              <a:gd name="connsiteX3" fmla="*/ 0 w 4634682"/>
              <a:gd name="connsiteY3" fmla="*/ 6141008 h 6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6141008">
                <a:moveTo>
                  <a:pt x="0" y="0"/>
                </a:moveTo>
                <a:lnTo>
                  <a:pt x="4634682" y="0"/>
                </a:lnTo>
                <a:lnTo>
                  <a:pt x="4634682" y="6141008"/>
                </a:lnTo>
                <a:lnTo>
                  <a:pt x="0" y="6141008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EFC94D01-0125-48AB-924C-BAA58BB19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334" y="1899459"/>
            <a:ext cx="3042432" cy="285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410" name="Rectangle 8">
            <a:extLst>
              <a:ext uri="{FF2B5EF4-FFF2-40B4-BE49-F238E27FC236}">
                <a16:creationId xmlns:a16="http://schemas.microsoft.com/office/drawing/2014/main" id="{C1ED7A15-93F4-4241-81AA-1F6EDAE9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908022" y="0"/>
            <a:ext cx="5809810" cy="6480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6" name="Rectangle 1">
            <a:extLst>
              <a:ext uri="{FF2B5EF4-FFF2-40B4-BE49-F238E27FC236}">
                <a16:creationId xmlns:a16="http://schemas.microsoft.com/office/drawing/2014/main" id="{251E8A72-4362-4A96-880C-C34CF8B18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7089" y="608014"/>
            <a:ext cx="4656645" cy="1600268"/>
          </a:xfrm>
        </p:spPr>
        <p:txBody>
          <a:bodyPr tIns="21168">
            <a:normAutofit/>
          </a:bodyPr>
          <a:lstStyle/>
          <a:p>
            <a:pPr eaLnBrk="1"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CL" altLang="es-MX" sz="3500" dirty="0">
                <a:solidFill>
                  <a:srgbClr val="FFFFFF"/>
                </a:solidFill>
              </a:rPr>
              <a:t>3. El cuerpo tiende a la salud: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98DF021-1119-414D-9560-CB4D72AAD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7088" y="2301101"/>
            <a:ext cx="4656645" cy="2910749"/>
          </a:xfrm>
        </p:spPr>
        <p:txBody>
          <a:bodyPr anchor="t">
            <a:normAutofit/>
          </a:bodyPr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s-CL" altLang="es-MX" sz="1800">
                <a:solidFill>
                  <a:srgbClr val="FEFFFF"/>
                </a:solidFill>
              </a:rPr>
              <a:t> Pero si nuestro organismo está perturbado por factores como una dieta inadecuada, falta de sueño, ejercicio o aire fresco, tensiones físicas o emocionales, contaminación ambiental, o actitud mental negativa, se producen toxinas que influyen bloqueando el mecanismo de autocuración y la defensa frente a las agresiones exteriores (virus, bacterias, etc)</a:t>
            </a:r>
          </a:p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s-CL" altLang="es-MX" sz="1800">
              <a:solidFill>
                <a:srgbClr val="FE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1" name="Rectangle 15380">
            <a:extLst>
              <a:ext uri="{FF2B5EF4-FFF2-40B4-BE49-F238E27FC236}">
                <a16:creationId xmlns:a16="http://schemas.microsoft.com/office/drawing/2014/main" id="{3D970B91-29E2-4F24-B764-43BD55681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17832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C8AFA86C-ABE5-4FB4-BAA7-1E42B12C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4327" y="677868"/>
            <a:ext cx="3059530" cy="305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5" name="Picture 7" descr="Resultado de imagen para los 8 remedios naturales">
            <a:extLst>
              <a:ext uri="{FF2B5EF4-FFF2-40B4-BE49-F238E27FC236}">
                <a16:creationId xmlns:a16="http://schemas.microsoft.com/office/drawing/2014/main" id="{79D70F45-5861-407C-A66F-BB201D30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872" y="1198249"/>
            <a:ext cx="4099022" cy="201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Freeform: Shape 15382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26647" y="4899332"/>
            <a:ext cx="565749" cy="1579540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385" name="Freeform 46">
            <a:extLst>
              <a:ext uri="{FF2B5EF4-FFF2-40B4-BE49-F238E27FC236}">
                <a16:creationId xmlns:a16="http://schemas.microsoft.com/office/drawing/2014/main" id="{26B27121-84C3-4B13-BF63-FC689097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26647" y="4724897"/>
            <a:ext cx="321478" cy="1611474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7" name="Freeform 47">
            <a:extLst>
              <a:ext uri="{FF2B5EF4-FFF2-40B4-BE49-F238E27FC236}">
                <a16:creationId xmlns:a16="http://schemas.microsoft.com/office/drawing/2014/main" id="{9EC59F2A-3391-4680-823A-EB19F0C67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13965" y="4538892"/>
            <a:ext cx="134160" cy="1618810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89" name="Rectangle 15388">
            <a:extLst>
              <a:ext uri="{FF2B5EF4-FFF2-40B4-BE49-F238E27FC236}">
                <a16:creationId xmlns:a16="http://schemas.microsoft.com/office/drawing/2014/main" id="{90A8413F-D55B-496A-A28C-9D9D7434F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13482" y="3999126"/>
            <a:ext cx="9206780" cy="1991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2" name="Rectangle 1">
            <a:extLst>
              <a:ext uri="{FF2B5EF4-FFF2-40B4-BE49-F238E27FC236}">
                <a16:creationId xmlns:a16="http://schemas.microsoft.com/office/drawing/2014/main" id="{439E14E4-FA03-4F93-BE31-729EC4151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620" y="4212738"/>
            <a:ext cx="3580238" cy="1564184"/>
          </a:xfrm>
        </p:spPr>
        <p:txBody>
          <a:bodyPr tIns="24695">
            <a:normAutofit/>
          </a:bodyPr>
          <a:lstStyle/>
          <a:p>
            <a:pPr algn="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CL" altLang="es-MX" sz="3100">
                <a:solidFill>
                  <a:srgbClr val="FFFFFF"/>
                </a:solidFill>
              </a:rPr>
              <a:t>4. En el camino de la naturaleza: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10A549D-F3B5-410A-BA47-58D6784FEA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3995" y="4244907"/>
            <a:ext cx="4279138" cy="1499846"/>
          </a:xfrm>
        </p:spPr>
        <p:txBody>
          <a:bodyPr anchor="ctr">
            <a:normAutofit/>
          </a:bodyPr>
          <a:lstStyle/>
          <a:p>
            <a:pPr marL="431800" indent="-323850" eaLnBrk="1">
              <a:buClr>
                <a:srgbClr val="0E594D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s-CL" altLang="es-MX" sz="1700">
                <a:solidFill>
                  <a:srgbClr val="FEFFFF"/>
                </a:solidFill>
              </a:rPr>
              <a:t>El “enfermo” se hace consciente de su propia responsabilidad frente a su salud y toma las riendas de ella.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362</Words>
  <Application>Microsoft Office PowerPoint</Application>
  <PresentationFormat>Personalizado</PresentationFormat>
  <Paragraphs>20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Tema de Office</vt:lpstr>
      <vt:lpstr>En Búsqueda de la Salud: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3. El cuerpo tiende a la salud:</vt:lpstr>
      <vt:lpstr>4. En el camino de la naturaleza:</vt:lpstr>
      <vt:lpstr>5. La naturopatía es tan antigua como el hombre.</vt:lpstr>
      <vt:lpstr>Presentación de PowerPoint</vt:lpstr>
      <vt:lpstr>Ej. En el caso de un problema de piel no suele bastar con indicar un ungüento o una loción para eliminar los síntomas, es necesario en primer lugar, una buena depuración del organismo para que no vuelva a manifestarse.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Búsqueda de la Salud:</dc:title>
  <dc:creator>windows 8.1</dc:creator>
  <cp:lastModifiedBy>CAROLINA ESTHER MARQUEZ</cp:lastModifiedBy>
  <cp:revision>7</cp:revision>
  <cp:lastPrinted>1601-01-01T00:00:00Z</cp:lastPrinted>
  <dcterms:created xsi:type="dcterms:W3CDTF">2016-09-01T12:00:32Z</dcterms:created>
  <dcterms:modified xsi:type="dcterms:W3CDTF">2022-08-15T17:11:13Z</dcterms:modified>
</cp:coreProperties>
</file>